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16"/>
  </p:notesMasterIdLst>
  <p:handoutMasterIdLst>
    <p:handoutMasterId r:id="rId17"/>
  </p:handoutMasterIdLst>
  <p:sldIdLst>
    <p:sldId id="349" r:id="rId2"/>
    <p:sldId id="297" r:id="rId3"/>
    <p:sldId id="296" r:id="rId4"/>
    <p:sldId id="302" r:id="rId5"/>
    <p:sldId id="303" r:id="rId6"/>
    <p:sldId id="369" r:id="rId7"/>
    <p:sldId id="368" r:id="rId8"/>
    <p:sldId id="337" r:id="rId9"/>
    <p:sldId id="338" r:id="rId10"/>
    <p:sldId id="340" r:id="rId11"/>
    <p:sldId id="343" r:id="rId12"/>
    <p:sldId id="363" r:id="rId13"/>
    <p:sldId id="364" r:id="rId14"/>
    <p:sldId id="370" r:id="rId15"/>
  </p:sldIdLst>
  <p:sldSz cx="9144000" cy="6858000" type="screen4x3"/>
  <p:notesSz cx="6954838" cy="92408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FF"/>
    <a:srgbClr val="FF0066"/>
    <a:srgbClr val="FF3399"/>
    <a:srgbClr val="D60093"/>
    <a:srgbClr val="FF0000"/>
    <a:srgbClr val="CC0099"/>
    <a:srgbClr val="00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655" autoAdjust="0"/>
    <p:restoredTop sz="94660"/>
  </p:normalViewPr>
  <p:slideViewPr>
    <p:cSldViewPr>
      <p:cViewPr>
        <p:scale>
          <a:sx n="80" d="100"/>
          <a:sy n="80" d="100"/>
        </p:scale>
        <p:origin x="-246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1" d="100"/>
        <a:sy n="81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0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40175" y="0"/>
            <a:ext cx="30130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00D6DC-AB11-45F7-81EF-D1A81EA3CF3E}" type="datetimeFigureOut">
              <a:rPr lang="en-US" smtClean="0"/>
              <a:pPr/>
              <a:t>19/01/2016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7288"/>
            <a:ext cx="3013075" cy="4619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40175" y="8777288"/>
            <a:ext cx="3013075" cy="4619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340252-E5D0-4C3F-ADC5-784EC80D1BB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3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t" anchorCtr="0" compatLnSpc="1">
            <a:prstTxWarp prst="textNoShape">
              <a:avLst/>
            </a:prstTxWarp>
          </a:bodyPr>
          <a:lstStyle>
            <a:lvl1pPr defTabSz="92551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40175" y="0"/>
            <a:ext cx="3013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t" anchorCtr="0" compatLnSpc="1">
            <a:prstTxWarp prst="textNoShape">
              <a:avLst/>
            </a:prstTxWarp>
          </a:bodyPr>
          <a:lstStyle>
            <a:lvl1pPr algn="r" defTabSz="92551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8400" y="693738"/>
            <a:ext cx="4618038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0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5325" y="4389438"/>
            <a:ext cx="5564188" cy="415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0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7288"/>
            <a:ext cx="30130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b" anchorCtr="0" compatLnSpc="1">
            <a:prstTxWarp prst="textNoShape">
              <a:avLst/>
            </a:prstTxWarp>
          </a:bodyPr>
          <a:lstStyle>
            <a:lvl1pPr defTabSz="92551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0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40175" y="8777288"/>
            <a:ext cx="30130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b" anchorCtr="0" compatLnSpc="1">
            <a:prstTxWarp prst="textNoShape">
              <a:avLst/>
            </a:prstTxWarp>
          </a:bodyPr>
          <a:lstStyle>
            <a:lvl1pPr algn="r" defTabSz="925513">
              <a:defRPr sz="1200">
                <a:latin typeface="Arial" charset="0"/>
              </a:defRPr>
            </a:lvl1pPr>
          </a:lstStyle>
          <a:p>
            <a:pPr>
              <a:defRPr/>
            </a:pPr>
            <a:fld id="{64E3F77A-E550-4013-A857-292D2FA227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F21A0A-904C-4DD8-B6B0-C0806FAC4D3A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FC7806-1CD7-4142-BACC-4D731C20A6C7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ân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28CA74-3B3B-4786-B1B6-191B0DDDF160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ân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B9F6D9-0828-4EF8-8A71-83D5FF08D791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ân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2E2568-3BF5-4A27-834C-A1B3C8BE00C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24B57C-5817-4DE8-B296-A00DB5F59FD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180B51-1F36-4CB8-A9B6-D8028F07AD6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CA0594-CC07-45B6-823B-AC27823DF2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DF13C2-09F9-42C2-9978-88DDB1FB31B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C8B88F-4BEC-4B45-8A55-D588BC9630B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43CED3-0F18-4EC0-84A1-40AC89CB88F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7994E5-03E6-455E-AEA2-13A056A9BDB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DE67D-8238-4A6B-9782-88D01FD3953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B0821E-DF39-4863-A90A-21EB9097DB6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693A0C-B3B0-4566-8CAF-3E41F6B73CF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E0B8C866-8451-49D1-B67F-A2118DB2FF8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1A9F8A15-DE54-48F5-9271-1CE16505B63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ransition>
    <p:newsflash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file:///F:\Hinh%20hop%20chu%20nhat\thay%20co%20.wav" TargetMode="Externa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oleObject" Target="../embeddings/oleObject1.bin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1794" name="Object 2"/>
          <p:cNvGraphicFramePr>
            <a:graphicFrameLocks noChangeAspect="1"/>
          </p:cNvGraphicFramePr>
          <p:nvPr/>
        </p:nvGraphicFramePr>
        <p:xfrm>
          <a:off x="6400800" y="5257800"/>
          <a:ext cx="1981200" cy="940341"/>
        </p:xfrm>
        <a:graphic>
          <a:graphicData uri="http://schemas.openxmlformats.org/presentationml/2006/ole">
            <p:oleObj spid="_x0000_s1026" name="Clip" r:id="rId5" imgW="2191680" imgH="1424160" progId="">
              <p:embed/>
            </p:oleObj>
          </a:graphicData>
        </a:graphic>
      </p:graphicFrame>
      <p:pic>
        <p:nvPicPr>
          <p:cNvPr id="161798" name="thay co .wav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9144000" y="6604000"/>
            <a:ext cx="254000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457200" y="0"/>
            <a:ext cx="8458200" cy="116522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rgbClr val="0000FF"/>
                </a:solidFill>
                <a:ea typeface="+mj-ea"/>
                <a:cs typeface="Times New Roman" pitchFamily="18" charset="0"/>
              </a:rPr>
              <a:t>ỦY BAN NHÂN DÂN </a:t>
            </a:r>
            <a:r>
              <a:rPr lang="en-US" sz="2400" b="1" dirty="0" smtClean="0">
                <a:solidFill>
                  <a:srgbClr val="0000FF"/>
                </a:solidFill>
                <a:cs typeface="Times New Roman" pitchFamily="18" charset="0"/>
              </a:rPr>
              <a:t>QUẬN 9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rgbClr val="0000FF"/>
                </a:solidFill>
                <a:ea typeface="+mj-ea"/>
                <a:cs typeface="Times New Roman" pitchFamily="18" charset="0"/>
              </a:rPr>
              <a:t>PHÒNG </a:t>
            </a:r>
            <a:r>
              <a:rPr lang="en-US" sz="2400" b="1" dirty="0">
                <a:solidFill>
                  <a:srgbClr val="0000FF"/>
                </a:solidFill>
                <a:ea typeface="+mj-ea"/>
                <a:cs typeface="Times New Roman" pitchFamily="18" charset="0"/>
              </a:rPr>
              <a:t>GIÁO DỤC VÀ ĐÀO </a:t>
            </a:r>
            <a:r>
              <a:rPr lang="en-US" sz="2400" b="1" dirty="0" smtClean="0">
                <a:solidFill>
                  <a:srgbClr val="0000FF"/>
                </a:solidFill>
                <a:ea typeface="+mj-ea"/>
                <a:cs typeface="Times New Roman" pitchFamily="18" charset="0"/>
              </a:rPr>
              <a:t>TẠO</a:t>
            </a:r>
            <a:endParaRPr lang="en-US" sz="2400" b="1" dirty="0">
              <a:solidFill>
                <a:srgbClr val="0000FF"/>
              </a:solidFill>
              <a:ea typeface="+mj-ea"/>
              <a:cs typeface="Times New Roman" pitchFamily="18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3429000" y="1066800"/>
            <a:ext cx="2133600" cy="1588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Subtitle 2"/>
          <p:cNvSpPr txBox="1">
            <a:spLocks/>
          </p:cNvSpPr>
          <p:nvPr/>
        </p:nvSpPr>
        <p:spPr>
          <a:xfrm>
            <a:off x="304800" y="1647825"/>
            <a:ext cx="8382000" cy="2466975"/>
          </a:xfrm>
          <a:prstGeom prst="rect">
            <a:avLst/>
          </a:prstGeom>
        </p:spPr>
        <p:txBody>
          <a:bodyPr>
            <a:normAutofit fontScale="55000" lnSpcReduction="20000"/>
          </a:bodyPr>
          <a:lstStyle/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en-US" sz="5100" b="1" kern="0" dirty="0">
                <a:solidFill>
                  <a:srgbClr val="6600CC"/>
                </a:solidFill>
                <a:cs typeface="Times New Roman" pitchFamily="18" charset="0"/>
              </a:rPr>
              <a:t>CHUYÊN </a:t>
            </a:r>
            <a:r>
              <a:rPr lang="en-US" sz="5100" b="1" kern="0" dirty="0" smtClean="0">
                <a:solidFill>
                  <a:srgbClr val="6600CC"/>
                </a:solidFill>
                <a:cs typeface="Times New Roman" pitchFamily="18" charset="0"/>
              </a:rPr>
              <a:t>ĐỀ</a:t>
            </a:r>
          </a:p>
          <a:p>
            <a:pPr marL="342900" indent="-342900" algn="ctr" eaLnBrk="0" hangingPunct="0">
              <a:spcBef>
                <a:spcPct val="20000"/>
              </a:spcBef>
              <a:defRPr/>
            </a:pPr>
            <a:endParaRPr lang="en-US" sz="3900" b="1" kern="0" dirty="0">
              <a:solidFill>
                <a:srgbClr val="6600CC"/>
              </a:solidFill>
              <a:cs typeface="Times New Roman" pitchFamily="18" charset="0"/>
            </a:endParaRPr>
          </a:p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en-US" sz="6500" b="1" dirty="0" smtClean="0">
                <a:solidFill>
                  <a:srgbClr val="FF0000"/>
                </a:solidFill>
              </a:rPr>
              <a:t>GIÚP HỌC SINH CHỌN </a:t>
            </a:r>
          </a:p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en-US" sz="6500" b="1" dirty="0" smtClean="0">
                <a:solidFill>
                  <a:srgbClr val="FF0000"/>
                </a:solidFill>
              </a:rPr>
              <a:t>PHÉP TÍNH ĐÚNG KHI GIẢI</a:t>
            </a:r>
          </a:p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en-US" sz="6500" b="1" dirty="0" smtClean="0">
                <a:solidFill>
                  <a:srgbClr val="FF0000"/>
                </a:solidFill>
              </a:rPr>
              <a:t> TOÁN CÓ LỜI VĂN</a:t>
            </a:r>
            <a:endParaRPr lang="en-US" sz="6500" b="1" kern="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035" name="TextBox 9"/>
          <p:cNvSpPr txBox="1">
            <a:spLocks noChangeArrowheads="1"/>
          </p:cNvSpPr>
          <p:nvPr/>
        </p:nvSpPr>
        <p:spPr bwMode="auto">
          <a:xfrm>
            <a:off x="2209800" y="4953000"/>
            <a:ext cx="391645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 b="1" i="1" dirty="0" err="1" smtClean="0">
                <a:solidFill>
                  <a:srgbClr val="660033"/>
                </a:solidFill>
                <a:cs typeface="Times New Roman" pitchFamily="18" charset="0"/>
              </a:rPr>
              <a:t>Quận</a:t>
            </a:r>
            <a:r>
              <a:rPr lang="en-US" sz="2800" b="1" i="1" dirty="0" smtClean="0">
                <a:solidFill>
                  <a:srgbClr val="660033"/>
                </a:solidFill>
                <a:cs typeface="Times New Roman" pitchFamily="18" charset="0"/>
              </a:rPr>
              <a:t> 9, </a:t>
            </a:r>
            <a:r>
              <a:rPr lang="en-US" sz="2800" b="1" i="1" dirty="0" err="1">
                <a:solidFill>
                  <a:srgbClr val="660033"/>
                </a:solidFill>
                <a:cs typeface="Times New Roman" pitchFamily="18" charset="0"/>
              </a:rPr>
              <a:t>ngày</a:t>
            </a:r>
            <a:r>
              <a:rPr lang="en-US" sz="2800" b="1" i="1" dirty="0">
                <a:solidFill>
                  <a:srgbClr val="660033"/>
                </a:solidFill>
                <a:cs typeface="Times New Roman" pitchFamily="18" charset="0"/>
              </a:rPr>
              <a:t> </a:t>
            </a:r>
            <a:r>
              <a:rPr lang="en-US" sz="2800" b="1" i="1" dirty="0" smtClean="0">
                <a:solidFill>
                  <a:srgbClr val="660033"/>
                </a:solidFill>
                <a:cs typeface="Times New Roman" pitchFamily="18" charset="0"/>
              </a:rPr>
              <a:t>14/01/2016</a:t>
            </a:r>
            <a:endParaRPr lang="en-US" sz="2800" b="1" i="1" dirty="0">
              <a:solidFill>
                <a:srgbClr val="660033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200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25077" fill="hold"/>
                                        <p:tgtEl>
                                          <p:spTgt spid="16179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5" presetClass="entr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617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617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1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1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61798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7" name="Table 146"/>
          <p:cNvGraphicFramePr>
            <a:graphicFrameLocks noGrp="1"/>
          </p:cNvGraphicFramePr>
          <p:nvPr/>
        </p:nvGraphicFramePr>
        <p:xfrm>
          <a:off x="228600" y="381000"/>
          <a:ext cx="8686799" cy="6234826"/>
        </p:xfrm>
        <a:graphic>
          <a:graphicData uri="http://schemas.openxmlformats.org/drawingml/2006/table">
            <a:tbl>
              <a:tblPr/>
              <a:tblGrid>
                <a:gridCol w="1022508"/>
                <a:gridCol w="1415892"/>
                <a:gridCol w="1371600"/>
                <a:gridCol w="4876799"/>
              </a:tblGrid>
              <a:tr h="11809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PHÉP TÍNH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BIỂU TƯỢNG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Ý NGHĨA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PHÉP TÍNH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TỪ KHOÁ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188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24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8" name="Text Box 34"/>
          <p:cNvSpPr txBox="1">
            <a:spLocks noChangeArrowheads="1"/>
          </p:cNvSpPr>
          <p:nvPr/>
        </p:nvSpPr>
        <p:spPr bwMode="auto">
          <a:xfrm>
            <a:off x="285750" y="2452688"/>
            <a:ext cx="857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C00000"/>
                </a:solidFill>
              </a:rPr>
              <a:t>NHÂN</a:t>
            </a:r>
          </a:p>
        </p:txBody>
      </p:sp>
      <p:sp>
        <p:nvSpPr>
          <p:cNvPr id="149" name="Text Box 28"/>
          <p:cNvSpPr txBox="1">
            <a:spLocks noChangeArrowheads="1"/>
          </p:cNvSpPr>
          <p:nvPr/>
        </p:nvSpPr>
        <p:spPr bwMode="auto">
          <a:xfrm>
            <a:off x="1219200" y="1676400"/>
            <a:ext cx="14478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Các tập hợp </a:t>
            </a:r>
          </a:p>
          <a:p>
            <a:r>
              <a:rPr lang="en-US">
                <a:solidFill>
                  <a:srgbClr val="0000FF"/>
                </a:solidFill>
              </a:rPr>
              <a:t>có số phần tử giống nhau, </a:t>
            </a:r>
          </a:p>
          <a:p>
            <a:r>
              <a:rPr lang="en-US">
                <a:solidFill>
                  <a:srgbClr val="0000FF"/>
                </a:solidFill>
              </a:rPr>
              <a:t>được lấy </a:t>
            </a:r>
          </a:p>
          <a:p>
            <a:r>
              <a:rPr lang="en-US">
                <a:solidFill>
                  <a:srgbClr val="0000FF"/>
                </a:solidFill>
              </a:rPr>
              <a:t>nhiều lần</a:t>
            </a:r>
          </a:p>
        </p:txBody>
      </p:sp>
      <p:sp>
        <p:nvSpPr>
          <p:cNvPr id="150" name="Text Box 29"/>
          <p:cNvSpPr txBox="1">
            <a:spLocks noChangeArrowheads="1"/>
          </p:cNvSpPr>
          <p:nvPr/>
        </p:nvSpPr>
        <p:spPr bwMode="auto">
          <a:xfrm>
            <a:off x="2711450" y="1931988"/>
            <a:ext cx="1479550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- </a:t>
            </a:r>
            <a:r>
              <a:rPr lang="en-US">
                <a:solidFill>
                  <a:srgbClr val="0000FF"/>
                </a:solidFill>
              </a:rPr>
              <a:t>Tổng các số bằng nhau</a:t>
            </a:r>
          </a:p>
          <a:p>
            <a:r>
              <a:rPr lang="en-US">
                <a:solidFill>
                  <a:srgbClr val="0000FF"/>
                </a:solidFill>
              </a:rPr>
              <a:t>- Gấp lên </a:t>
            </a:r>
          </a:p>
          <a:p>
            <a:r>
              <a:rPr lang="en-US">
                <a:solidFill>
                  <a:srgbClr val="0000FF"/>
                </a:solidFill>
              </a:rPr>
              <a:t>nhiều lần</a:t>
            </a:r>
          </a:p>
        </p:txBody>
      </p:sp>
      <p:sp>
        <p:nvSpPr>
          <p:cNvPr id="151" name="Text Box 30"/>
          <p:cNvSpPr txBox="1">
            <a:spLocks noChangeArrowheads="1"/>
          </p:cNvSpPr>
          <p:nvPr/>
        </p:nvSpPr>
        <p:spPr bwMode="auto">
          <a:xfrm>
            <a:off x="4191000" y="2330450"/>
            <a:ext cx="4932363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-"/>
            </a:pPr>
            <a:r>
              <a:rPr lang="en-US" b="1">
                <a:solidFill>
                  <a:srgbClr val="0000FF"/>
                </a:solidFill>
              </a:rPr>
              <a:t> CÁI GÌ ĐƯỢC LẤY  MẤY LẦN </a:t>
            </a:r>
            <a:r>
              <a:rPr lang="en-US">
                <a:solidFill>
                  <a:srgbClr val="0000FF"/>
                </a:solidFill>
              </a:rPr>
              <a:t>(Lớp 2)</a:t>
            </a:r>
          </a:p>
          <a:p>
            <a:endParaRPr lang="en-US">
              <a:solidFill>
                <a:srgbClr val="0000FF"/>
              </a:solidFill>
            </a:endParaRPr>
          </a:p>
          <a:p>
            <a:r>
              <a:rPr lang="en-US" b="1">
                <a:solidFill>
                  <a:srgbClr val="0000FF"/>
                </a:solidFill>
              </a:rPr>
              <a:t>- GẤP</a:t>
            </a:r>
            <a:r>
              <a:rPr lang="en-US">
                <a:solidFill>
                  <a:srgbClr val="0000FF"/>
                </a:solidFill>
              </a:rPr>
              <a:t> (gấp một số lên nhiều lần) (Lớp 3)</a:t>
            </a:r>
          </a:p>
        </p:txBody>
      </p:sp>
      <p:sp>
        <p:nvSpPr>
          <p:cNvPr id="152" name="Text Box 35"/>
          <p:cNvSpPr txBox="1">
            <a:spLocks noChangeArrowheads="1"/>
          </p:cNvSpPr>
          <p:nvPr/>
        </p:nvSpPr>
        <p:spPr bwMode="auto">
          <a:xfrm>
            <a:off x="304800" y="4724400"/>
            <a:ext cx="781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C00000"/>
                </a:solidFill>
              </a:rPr>
              <a:t>CHIA</a:t>
            </a:r>
          </a:p>
        </p:txBody>
      </p:sp>
      <p:sp>
        <p:nvSpPr>
          <p:cNvPr id="153" name="Text Box 31"/>
          <p:cNvSpPr txBox="1">
            <a:spLocks noChangeArrowheads="1"/>
          </p:cNvSpPr>
          <p:nvPr/>
        </p:nvSpPr>
        <p:spPr bwMode="auto">
          <a:xfrm>
            <a:off x="1295400" y="4267200"/>
            <a:ext cx="12573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Thao tác </a:t>
            </a:r>
          </a:p>
          <a:p>
            <a:r>
              <a:rPr lang="en-US">
                <a:solidFill>
                  <a:srgbClr val="0000FF"/>
                </a:solidFill>
              </a:rPr>
              <a:t>chia cụ thể trên ĐDDH</a:t>
            </a:r>
          </a:p>
        </p:txBody>
      </p:sp>
      <p:sp>
        <p:nvSpPr>
          <p:cNvPr id="154" name="Text Box 32"/>
          <p:cNvSpPr txBox="1">
            <a:spLocks noChangeArrowheads="1"/>
          </p:cNvSpPr>
          <p:nvPr/>
        </p:nvSpPr>
        <p:spPr bwMode="auto">
          <a:xfrm>
            <a:off x="2743200" y="4295775"/>
            <a:ext cx="13716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- </a:t>
            </a:r>
            <a:r>
              <a:rPr lang="en-US">
                <a:solidFill>
                  <a:srgbClr val="0000FF"/>
                </a:solidFill>
              </a:rPr>
              <a:t>Chia thành </a:t>
            </a:r>
          </a:p>
          <a:p>
            <a:r>
              <a:rPr lang="en-US">
                <a:solidFill>
                  <a:srgbClr val="0000FF"/>
                </a:solidFill>
              </a:rPr>
              <a:t>các phần </a:t>
            </a:r>
          </a:p>
          <a:p>
            <a:r>
              <a:rPr lang="en-US">
                <a:solidFill>
                  <a:srgbClr val="0000FF"/>
                </a:solidFill>
              </a:rPr>
              <a:t>bằng nhau</a:t>
            </a:r>
          </a:p>
          <a:p>
            <a:r>
              <a:rPr lang="en-US">
                <a:solidFill>
                  <a:srgbClr val="0000FF"/>
                </a:solidFill>
              </a:rPr>
              <a:t>- Chia theo </a:t>
            </a:r>
          </a:p>
          <a:p>
            <a:r>
              <a:rPr lang="en-US">
                <a:solidFill>
                  <a:srgbClr val="0000FF"/>
                </a:solidFill>
              </a:rPr>
              <a:t>nhóm</a:t>
            </a:r>
          </a:p>
        </p:txBody>
      </p:sp>
      <p:sp>
        <p:nvSpPr>
          <p:cNvPr id="155" name="Text Box 33"/>
          <p:cNvSpPr txBox="1">
            <a:spLocks noChangeArrowheads="1"/>
          </p:cNvSpPr>
          <p:nvPr/>
        </p:nvSpPr>
        <p:spPr bwMode="auto">
          <a:xfrm>
            <a:off x="4108450" y="3810000"/>
            <a:ext cx="5029200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CHIA ĐỀU (Lớp 2)</a:t>
            </a:r>
          </a:p>
          <a:p>
            <a:r>
              <a:rPr lang="en-US">
                <a:solidFill>
                  <a:srgbClr val="0000FF"/>
                </a:solidFill>
              </a:rPr>
              <a:t>• Chia thành, xếp thành, rót đều, cắm đều (hoa), đựng đều,…</a:t>
            </a:r>
          </a:p>
          <a:p>
            <a:r>
              <a:rPr lang="en-US" b="1">
                <a:solidFill>
                  <a:srgbClr val="0000FF"/>
                </a:solidFill>
              </a:rPr>
              <a:t>Lớp 3: </a:t>
            </a:r>
            <a:r>
              <a:rPr lang="en-US" b="1" i="1">
                <a:solidFill>
                  <a:srgbClr val="0000FF"/>
                </a:solidFill>
              </a:rPr>
              <a:t>GIẢM</a:t>
            </a:r>
            <a:r>
              <a:rPr lang="en-US">
                <a:solidFill>
                  <a:srgbClr val="0000FF"/>
                </a:solidFill>
              </a:rPr>
              <a:t> (giảm một số đi một số lần)</a:t>
            </a:r>
          </a:p>
          <a:p>
            <a:r>
              <a:rPr lang="en-US">
                <a:solidFill>
                  <a:srgbClr val="0000FF"/>
                </a:solidFill>
              </a:rPr>
              <a:t>            </a:t>
            </a:r>
            <a:r>
              <a:rPr lang="en-US" b="1" i="1">
                <a:solidFill>
                  <a:srgbClr val="0000FF"/>
                </a:solidFill>
              </a:rPr>
              <a:t>GẤP</a:t>
            </a:r>
            <a:r>
              <a:rPr lang="en-US">
                <a:solidFill>
                  <a:srgbClr val="0000FF"/>
                </a:solidFill>
              </a:rPr>
              <a:t> (số lớn gấp mấy lần số bé)</a:t>
            </a:r>
          </a:p>
          <a:p>
            <a:r>
              <a:rPr lang="en-US">
                <a:solidFill>
                  <a:srgbClr val="0000FF"/>
                </a:solidFill>
              </a:rPr>
              <a:t>            </a:t>
            </a:r>
            <a:r>
              <a:rPr lang="en-US" b="1" i="1">
                <a:solidFill>
                  <a:srgbClr val="0000FF"/>
                </a:solidFill>
              </a:rPr>
              <a:t>MỘT PHẦN</a:t>
            </a:r>
            <a:r>
              <a:rPr lang="en-US">
                <a:solidFill>
                  <a:srgbClr val="0000FF"/>
                </a:solidFill>
              </a:rPr>
              <a:t>: + Một phần mấy của một số</a:t>
            </a:r>
          </a:p>
          <a:p>
            <a:r>
              <a:rPr lang="en-US">
                <a:solidFill>
                  <a:srgbClr val="0000FF"/>
                </a:solidFill>
              </a:rPr>
              <a:t>             + Số bé bằng một phần mấy số lớn</a:t>
            </a:r>
            <a:r>
              <a:rPr lang="en-US"/>
              <a:t>.</a:t>
            </a:r>
          </a:p>
          <a:p>
            <a:r>
              <a:rPr lang="en-US"/>
              <a:t>  …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6513"/>
            <a:ext cx="8229600" cy="6397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b="1" smtClean="0">
                <a:solidFill>
                  <a:srgbClr val="FF0066"/>
                </a:solidFill>
                <a:latin typeface="Times New Roman" pitchFamily="18" charset="0"/>
              </a:rPr>
              <a:t>GIẢI TOÁN CÓ LỜI VĂN</a:t>
            </a: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228600" y="895350"/>
            <a:ext cx="8686800" cy="548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 b="1">
                <a:solidFill>
                  <a:schemeClr val="accent2"/>
                </a:solidFill>
              </a:rPr>
              <a:t>+ Xác định phương án giải :</a:t>
            </a:r>
          </a:p>
          <a:p>
            <a:pPr marL="342900" indent="-342900">
              <a:spcBef>
                <a:spcPct val="20000"/>
              </a:spcBef>
            </a:pPr>
            <a:r>
              <a:rPr lang="en-US" sz="2600" b="1">
                <a:solidFill>
                  <a:schemeClr val="accent2"/>
                </a:solidFill>
              </a:rPr>
              <a:t>	- Mối quan hệ giữa các dữ kiện liên quan đến câu hỏi bài toán như thế nào.</a:t>
            </a:r>
          </a:p>
          <a:p>
            <a:pPr marL="342900" indent="-342900">
              <a:spcBef>
                <a:spcPct val="20000"/>
              </a:spcBef>
            </a:pPr>
            <a:r>
              <a:rPr lang="en-US" sz="2600" b="1">
                <a:solidFill>
                  <a:schemeClr val="accent2"/>
                </a:solidFill>
              </a:rPr>
              <a:t>    - Xác định các phương án giải, tìm phương án giải thích hợp.</a:t>
            </a:r>
          </a:p>
          <a:p>
            <a:pPr marL="342900" indent="-342900">
              <a:spcBef>
                <a:spcPct val="20000"/>
              </a:spcBef>
            </a:pPr>
            <a:r>
              <a:rPr lang="en-US" sz="2800" b="1">
                <a:solidFill>
                  <a:srgbClr val="996600"/>
                </a:solidFill>
              </a:rPr>
              <a:t>Trình bày bài giải :</a:t>
            </a:r>
          </a:p>
          <a:p>
            <a:pPr marL="342900" indent="-342900">
              <a:spcBef>
                <a:spcPct val="20000"/>
              </a:spcBef>
            </a:pPr>
            <a:r>
              <a:rPr lang="en-US" sz="2800" b="1">
                <a:solidFill>
                  <a:schemeClr val="accent2"/>
                </a:solidFill>
              </a:rPr>
              <a:t>                  + Câu lời giải</a:t>
            </a:r>
          </a:p>
          <a:p>
            <a:pPr marL="342900" indent="-342900">
              <a:spcBef>
                <a:spcPct val="20000"/>
              </a:spcBef>
            </a:pPr>
            <a:r>
              <a:rPr lang="en-US" sz="2800" b="1">
                <a:solidFill>
                  <a:schemeClr val="accent2"/>
                </a:solidFill>
              </a:rPr>
              <a:t>                  + Phép tính giải</a:t>
            </a:r>
          </a:p>
          <a:p>
            <a:pPr marL="342900" indent="-342900">
              <a:spcBef>
                <a:spcPct val="20000"/>
              </a:spcBef>
            </a:pPr>
            <a:r>
              <a:rPr lang="en-US" sz="2800" b="1">
                <a:solidFill>
                  <a:schemeClr val="accent2"/>
                </a:solidFill>
              </a:rPr>
              <a:t>                  + Đáp số</a:t>
            </a:r>
          </a:p>
          <a:p>
            <a:pPr marL="342900" indent="-342900">
              <a:spcBef>
                <a:spcPct val="20000"/>
              </a:spcBef>
            </a:pPr>
            <a:r>
              <a:rPr lang="en-US" sz="2800" b="1">
                <a:solidFill>
                  <a:schemeClr val="hlink"/>
                </a:solidFill>
              </a:rPr>
              <a:t>Cách diễn đạt:</a:t>
            </a:r>
            <a:r>
              <a:rPr lang="en-US" sz="2800" b="1">
                <a:solidFill>
                  <a:srgbClr val="996600"/>
                </a:solidFill>
              </a:rPr>
              <a:t> </a:t>
            </a:r>
          </a:p>
          <a:p>
            <a:pPr marL="342900" indent="-342900">
              <a:spcBef>
                <a:spcPct val="20000"/>
              </a:spcBef>
            </a:pPr>
            <a:r>
              <a:rPr lang="en-US" sz="2800" b="1">
                <a:solidFill>
                  <a:srgbClr val="996600"/>
                </a:solidFill>
              </a:rPr>
              <a:t>                     </a:t>
            </a:r>
            <a:r>
              <a:rPr lang="en-US" sz="2800" b="1">
                <a:solidFill>
                  <a:schemeClr val="accent2"/>
                </a:solidFill>
              </a:rPr>
              <a:t>Bằng chữ, bằng lời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533400"/>
            <a:ext cx="8229600" cy="5867400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sz="2600" b="1" dirty="0" err="1" smtClean="0">
                <a:solidFill>
                  <a:srgbClr val="FF3300"/>
                </a:solidFill>
              </a:rPr>
              <a:t>Kết</a:t>
            </a:r>
            <a:r>
              <a:rPr lang="en-US" sz="2600" b="1" dirty="0" smtClean="0">
                <a:solidFill>
                  <a:srgbClr val="FF3300"/>
                </a:solidFill>
              </a:rPr>
              <a:t> </a:t>
            </a:r>
            <a:r>
              <a:rPr lang="en-US" sz="2600" b="1" dirty="0" err="1" smtClean="0">
                <a:solidFill>
                  <a:srgbClr val="FF3300"/>
                </a:solidFill>
              </a:rPr>
              <a:t>luận</a:t>
            </a:r>
            <a:r>
              <a:rPr lang="en-US" sz="2600" b="1" dirty="0" smtClean="0">
                <a:solidFill>
                  <a:srgbClr val="FF3300"/>
                </a:solidFill>
              </a:rPr>
              <a:t> </a:t>
            </a:r>
            <a:r>
              <a:rPr lang="en-US" sz="2600" b="1" dirty="0" err="1" smtClean="0">
                <a:solidFill>
                  <a:srgbClr val="FF3300"/>
                </a:solidFill>
              </a:rPr>
              <a:t>chung</a:t>
            </a:r>
            <a:r>
              <a:rPr lang="en-US" sz="2600" b="1" dirty="0" smtClean="0">
                <a:solidFill>
                  <a:srgbClr val="FF3300"/>
                </a:solidFill>
              </a:rPr>
              <a:t> </a:t>
            </a:r>
            <a:r>
              <a:rPr lang="en-US" sz="2600" b="1" dirty="0" err="1" smtClean="0">
                <a:solidFill>
                  <a:srgbClr val="FF3300"/>
                </a:solidFill>
              </a:rPr>
              <a:t>của</a:t>
            </a:r>
            <a:r>
              <a:rPr lang="en-US" sz="2600" b="1" dirty="0" smtClean="0">
                <a:solidFill>
                  <a:srgbClr val="FF3300"/>
                </a:solidFill>
              </a:rPr>
              <a:t> </a:t>
            </a:r>
            <a:r>
              <a:rPr lang="en-US" sz="2600" b="1" dirty="0" err="1" smtClean="0">
                <a:solidFill>
                  <a:srgbClr val="FF3300"/>
                </a:solidFill>
              </a:rPr>
              <a:t>chuyên</a:t>
            </a:r>
            <a:r>
              <a:rPr lang="en-US" sz="2600" b="1" dirty="0" smtClean="0">
                <a:solidFill>
                  <a:srgbClr val="FF3300"/>
                </a:solidFill>
              </a:rPr>
              <a:t> </a:t>
            </a:r>
            <a:r>
              <a:rPr lang="en-US" sz="2600" b="1" dirty="0" err="1" smtClean="0">
                <a:solidFill>
                  <a:srgbClr val="FF3300"/>
                </a:solidFill>
              </a:rPr>
              <a:t>đề</a:t>
            </a:r>
            <a:r>
              <a:rPr lang="en-US" sz="2600" b="1" dirty="0" smtClean="0">
                <a:solidFill>
                  <a:srgbClr val="FF3300"/>
                </a:solidFill>
              </a:rPr>
              <a:t>: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en-US" sz="2600" dirty="0" smtClean="0"/>
              <a:t>- </a:t>
            </a:r>
            <a:r>
              <a:rPr lang="en-US" sz="2600" dirty="0" err="1" smtClean="0"/>
              <a:t>Mục</a:t>
            </a:r>
            <a:r>
              <a:rPr lang="en-US" sz="2600" dirty="0" smtClean="0"/>
              <a:t> </a:t>
            </a:r>
            <a:r>
              <a:rPr lang="en-US" sz="2600" dirty="0" err="1" smtClean="0"/>
              <a:t>tiêu</a:t>
            </a:r>
            <a:r>
              <a:rPr lang="en-US" sz="2600" dirty="0" smtClean="0"/>
              <a:t> </a:t>
            </a:r>
            <a:r>
              <a:rPr lang="en-US" sz="2600" dirty="0" err="1" smtClean="0"/>
              <a:t>của</a:t>
            </a:r>
            <a:r>
              <a:rPr lang="en-US" sz="2600" dirty="0" smtClean="0"/>
              <a:t> </a:t>
            </a:r>
            <a:r>
              <a:rPr lang="en-US" sz="2600" dirty="0" err="1" smtClean="0"/>
              <a:t>giải</a:t>
            </a:r>
            <a:r>
              <a:rPr lang="en-US" sz="2600" dirty="0" smtClean="0"/>
              <a:t> </a:t>
            </a:r>
            <a:r>
              <a:rPr lang="en-US" sz="2600" dirty="0" err="1" smtClean="0"/>
              <a:t>toán</a:t>
            </a:r>
            <a:r>
              <a:rPr lang="en-US" sz="2600" dirty="0" smtClean="0"/>
              <a:t> </a:t>
            </a:r>
            <a:r>
              <a:rPr lang="en-US" sz="2600" dirty="0" err="1" smtClean="0"/>
              <a:t>có</a:t>
            </a:r>
            <a:r>
              <a:rPr lang="en-US" sz="2600" dirty="0" smtClean="0"/>
              <a:t> </a:t>
            </a:r>
            <a:r>
              <a:rPr lang="en-US" sz="2600" dirty="0" err="1" smtClean="0"/>
              <a:t>lời</a:t>
            </a:r>
            <a:r>
              <a:rPr lang="en-US" sz="2600" dirty="0" smtClean="0"/>
              <a:t> </a:t>
            </a:r>
            <a:r>
              <a:rPr lang="en-US" sz="2600" dirty="0" err="1" smtClean="0"/>
              <a:t>văn</a:t>
            </a:r>
            <a:r>
              <a:rPr lang="en-US" sz="2600" dirty="0" smtClean="0"/>
              <a:t> </a:t>
            </a:r>
            <a:r>
              <a:rPr lang="en-US" sz="2600" dirty="0" err="1" smtClean="0"/>
              <a:t>là</a:t>
            </a:r>
            <a:r>
              <a:rPr lang="en-US" sz="2600" dirty="0" smtClean="0"/>
              <a:t> </a:t>
            </a:r>
            <a:r>
              <a:rPr lang="en-US" sz="2600" dirty="0" err="1" smtClean="0"/>
              <a:t>phát</a:t>
            </a:r>
            <a:r>
              <a:rPr lang="en-US" sz="2600" dirty="0" smtClean="0"/>
              <a:t> </a:t>
            </a:r>
            <a:r>
              <a:rPr lang="en-US" sz="2600" dirty="0" err="1" smtClean="0"/>
              <a:t>triển</a:t>
            </a:r>
            <a:r>
              <a:rPr lang="en-US" sz="2600" dirty="0" smtClean="0"/>
              <a:t> </a:t>
            </a:r>
            <a:r>
              <a:rPr lang="en-US" sz="2600" dirty="0" err="1" smtClean="0"/>
              <a:t>năng</a:t>
            </a:r>
            <a:r>
              <a:rPr lang="en-US" sz="2600" dirty="0" smtClean="0"/>
              <a:t> </a:t>
            </a:r>
            <a:r>
              <a:rPr lang="en-US" sz="2600" dirty="0" err="1" smtClean="0"/>
              <a:t>lực</a:t>
            </a:r>
            <a:r>
              <a:rPr lang="en-US" sz="2600" dirty="0" smtClean="0"/>
              <a:t> </a:t>
            </a:r>
            <a:r>
              <a:rPr lang="en-US" sz="2600" dirty="0" err="1" smtClean="0"/>
              <a:t>diễn</a:t>
            </a:r>
            <a:r>
              <a:rPr lang="en-US" sz="2600" dirty="0" smtClean="0"/>
              <a:t> </a:t>
            </a:r>
            <a:r>
              <a:rPr lang="en-US" sz="2600" dirty="0" err="1" smtClean="0"/>
              <a:t>đạt</a:t>
            </a:r>
            <a:r>
              <a:rPr lang="en-US" sz="2600" dirty="0" smtClean="0"/>
              <a:t> </a:t>
            </a:r>
            <a:r>
              <a:rPr lang="en-US" sz="2600" dirty="0" err="1" smtClean="0"/>
              <a:t>lời</a:t>
            </a:r>
            <a:r>
              <a:rPr lang="en-US" sz="2600" dirty="0" smtClean="0"/>
              <a:t> </a:t>
            </a:r>
            <a:r>
              <a:rPr lang="en-US" sz="2600" dirty="0" err="1" smtClean="0"/>
              <a:t>giải</a:t>
            </a:r>
            <a:r>
              <a:rPr lang="en-US" sz="2600" dirty="0" smtClean="0"/>
              <a:t>, </a:t>
            </a:r>
            <a:r>
              <a:rPr lang="en-US" sz="2600" dirty="0" err="1" smtClean="0"/>
              <a:t>làm</a:t>
            </a:r>
            <a:r>
              <a:rPr lang="en-US" sz="2600" dirty="0" smtClean="0"/>
              <a:t> </a:t>
            </a:r>
            <a:r>
              <a:rPr lang="en-US" sz="2600" dirty="0" err="1" smtClean="0"/>
              <a:t>tính</a:t>
            </a:r>
            <a:r>
              <a:rPr lang="en-US" sz="2600" dirty="0" smtClean="0"/>
              <a:t> </a:t>
            </a:r>
            <a:r>
              <a:rPr lang="en-US" sz="2600" dirty="0" err="1" smtClean="0"/>
              <a:t>của</a:t>
            </a:r>
            <a:r>
              <a:rPr lang="en-US" sz="2600" dirty="0" smtClean="0"/>
              <a:t> </a:t>
            </a:r>
            <a:r>
              <a:rPr lang="en-US" sz="2600" dirty="0" err="1" smtClean="0"/>
              <a:t>học</a:t>
            </a:r>
            <a:r>
              <a:rPr lang="en-US" sz="2600" dirty="0" smtClean="0"/>
              <a:t> </a:t>
            </a:r>
            <a:r>
              <a:rPr lang="en-US" sz="2600" dirty="0" err="1" smtClean="0"/>
              <a:t>sinh</a:t>
            </a:r>
            <a:r>
              <a:rPr lang="en-US" sz="2600" dirty="0" smtClean="0"/>
              <a:t>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en-US" sz="2600" dirty="0" smtClean="0"/>
              <a:t>- </a:t>
            </a:r>
            <a:r>
              <a:rPr lang="en-US" sz="2600" dirty="0" err="1" smtClean="0"/>
              <a:t>Trong</a:t>
            </a:r>
            <a:r>
              <a:rPr lang="en-US" sz="2600" dirty="0" smtClean="0"/>
              <a:t> </a:t>
            </a:r>
            <a:r>
              <a:rPr lang="en-US" sz="2600" dirty="0" err="1" smtClean="0"/>
              <a:t>toán</a:t>
            </a:r>
            <a:r>
              <a:rPr lang="en-US" sz="2600" dirty="0" smtClean="0"/>
              <a:t> </a:t>
            </a:r>
            <a:r>
              <a:rPr lang="en-US" sz="2600" dirty="0" err="1" smtClean="0"/>
              <a:t>giải</a:t>
            </a:r>
            <a:r>
              <a:rPr lang="en-US" sz="2600" dirty="0" smtClean="0"/>
              <a:t>, </a:t>
            </a:r>
            <a:r>
              <a:rPr lang="en-US" sz="2600" dirty="0" err="1" smtClean="0"/>
              <a:t>tóm</a:t>
            </a:r>
            <a:r>
              <a:rPr lang="en-US" sz="2600" dirty="0" smtClean="0"/>
              <a:t> </a:t>
            </a:r>
            <a:r>
              <a:rPr lang="en-US" sz="2600" dirty="0" err="1" smtClean="0"/>
              <a:t>tắt</a:t>
            </a:r>
            <a:r>
              <a:rPr lang="en-US" sz="2600" dirty="0" smtClean="0"/>
              <a:t> </a:t>
            </a:r>
            <a:r>
              <a:rPr lang="en-US" sz="2600" dirty="0" err="1" smtClean="0"/>
              <a:t>là</a:t>
            </a:r>
            <a:r>
              <a:rPr lang="en-US" sz="2600" dirty="0" smtClean="0"/>
              <a:t>: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en-US" sz="2600" dirty="0" smtClean="0"/>
              <a:t>		+ </a:t>
            </a:r>
            <a:r>
              <a:rPr lang="en-US" dirty="0" err="1" smtClean="0"/>
              <a:t>P</a:t>
            </a:r>
            <a:r>
              <a:rPr lang="en-US" sz="2600" dirty="0" err="1" smtClean="0"/>
              <a:t>hương</a:t>
            </a:r>
            <a:r>
              <a:rPr lang="en-US" sz="2600" dirty="0" smtClean="0"/>
              <a:t> </a:t>
            </a:r>
            <a:r>
              <a:rPr lang="en-US" sz="2600" dirty="0" err="1" smtClean="0"/>
              <a:t>tiện</a:t>
            </a:r>
            <a:r>
              <a:rPr lang="en-US" sz="2600" dirty="0" smtClean="0"/>
              <a:t> </a:t>
            </a:r>
            <a:r>
              <a:rPr lang="en-US" sz="2600" dirty="0" err="1" smtClean="0"/>
              <a:t>để</a:t>
            </a:r>
            <a:r>
              <a:rPr lang="en-US" sz="2600" dirty="0" smtClean="0"/>
              <a:t> </a:t>
            </a:r>
            <a:r>
              <a:rPr lang="en-US" sz="2600" dirty="0" err="1" smtClean="0"/>
              <a:t>giải</a:t>
            </a:r>
            <a:r>
              <a:rPr lang="en-US" sz="2600" dirty="0" smtClean="0"/>
              <a:t> </a:t>
            </a:r>
            <a:r>
              <a:rPr lang="en-US" sz="2600" dirty="0" err="1" smtClean="0"/>
              <a:t>toán</a:t>
            </a:r>
            <a:r>
              <a:rPr lang="en-US" sz="2600" dirty="0" smtClean="0"/>
              <a:t> (</a:t>
            </a:r>
            <a:r>
              <a:rPr lang="en-US" sz="2600" dirty="0" err="1" smtClean="0"/>
              <a:t>không</a:t>
            </a:r>
            <a:r>
              <a:rPr lang="en-US" sz="2600" dirty="0" smtClean="0"/>
              <a:t> </a:t>
            </a:r>
            <a:r>
              <a:rPr lang="en-US" sz="2600" dirty="0" err="1" smtClean="0"/>
              <a:t>bắt</a:t>
            </a:r>
            <a:r>
              <a:rPr lang="en-US" sz="2600" dirty="0" smtClean="0"/>
              <a:t> </a:t>
            </a:r>
            <a:r>
              <a:rPr lang="en-US" sz="2600" dirty="0" err="1" smtClean="0"/>
              <a:t>buộc</a:t>
            </a:r>
            <a:r>
              <a:rPr lang="en-US" sz="2600" dirty="0" smtClean="0"/>
              <a:t> </a:t>
            </a:r>
            <a:r>
              <a:rPr lang="en-US" sz="2600" dirty="0" err="1" smtClean="0"/>
              <a:t>có</a:t>
            </a:r>
            <a:r>
              <a:rPr lang="en-US" sz="2600" dirty="0" smtClean="0"/>
              <a:t> </a:t>
            </a:r>
            <a:r>
              <a:rPr lang="en-US" sz="2600" dirty="0" err="1" smtClean="0"/>
              <a:t>trong</a:t>
            </a:r>
            <a:r>
              <a:rPr lang="en-US" sz="2600" dirty="0" smtClean="0"/>
              <a:t> </a:t>
            </a:r>
            <a:r>
              <a:rPr lang="en-US" sz="2600" dirty="0" err="1" smtClean="0"/>
              <a:t>bài</a:t>
            </a:r>
            <a:r>
              <a:rPr lang="en-US" sz="2600" dirty="0" smtClean="0"/>
              <a:t> </a:t>
            </a:r>
            <a:r>
              <a:rPr lang="en-US" sz="2600" dirty="0" err="1" smtClean="0"/>
              <a:t>giải</a:t>
            </a:r>
            <a:r>
              <a:rPr lang="en-US" sz="2600" dirty="0" smtClean="0"/>
              <a:t>)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en-US" sz="2600" dirty="0" smtClean="0"/>
              <a:t>           + </a:t>
            </a:r>
            <a:r>
              <a:rPr lang="en-US" sz="2600" dirty="0" err="1" smtClean="0"/>
              <a:t>Bộ</a:t>
            </a:r>
            <a:r>
              <a:rPr lang="en-US" sz="2600" dirty="0" smtClean="0"/>
              <a:t> </a:t>
            </a:r>
            <a:r>
              <a:rPr lang="en-US" sz="2600" dirty="0" err="1" smtClean="0"/>
              <a:t>phận</a:t>
            </a:r>
            <a:r>
              <a:rPr lang="en-US" sz="2600" dirty="0" smtClean="0"/>
              <a:t> </a:t>
            </a:r>
            <a:r>
              <a:rPr lang="en-US" sz="2600" dirty="0" err="1" smtClean="0"/>
              <a:t>của</a:t>
            </a:r>
            <a:r>
              <a:rPr lang="en-US" sz="2600" dirty="0" smtClean="0"/>
              <a:t> </a:t>
            </a:r>
            <a:r>
              <a:rPr lang="en-US" sz="2600" dirty="0" err="1" smtClean="0"/>
              <a:t>bài</a:t>
            </a:r>
            <a:r>
              <a:rPr lang="en-US" sz="2600" dirty="0" smtClean="0"/>
              <a:t> </a:t>
            </a:r>
            <a:r>
              <a:rPr lang="en-US" sz="2600" dirty="0" err="1" smtClean="0"/>
              <a:t>giải</a:t>
            </a:r>
            <a:r>
              <a:rPr lang="en-US" sz="2600" dirty="0" smtClean="0"/>
              <a:t> (</a:t>
            </a:r>
            <a:r>
              <a:rPr lang="en-US" sz="2600" dirty="0" err="1" smtClean="0"/>
              <a:t>dạng</a:t>
            </a:r>
            <a:r>
              <a:rPr lang="en-US" sz="2600" dirty="0" smtClean="0"/>
              <a:t> </a:t>
            </a:r>
            <a:r>
              <a:rPr lang="en-US" sz="2600" dirty="0" err="1" smtClean="0"/>
              <a:t>toán</a:t>
            </a:r>
            <a:r>
              <a:rPr lang="en-US" sz="2600" dirty="0" smtClean="0"/>
              <a:t> </a:t>
            </a:r>
            <a:r>
              <a:rPr lang="en-US" sz="2600" dirty="0" err="1" smtClean="0"/>
              <a:t>tổng</a:t>
            </a:r>
            <a:r>
              <a:rPr lang="en-US" sz="2600" dirty="0" smtClean="0"/>
              <a:t> - </a:t>
            </a:r>
            <a:r>
              <a:rPr lang="en-US" sz="2600" dirty="0" err="1" smtClean="0"/>
              <a:t>tỉ</a:t>
            </a:r>
            <a:r>
              <a:rPr lang="en-US" sz="2600" dirty="0" smtClean="0"/>
              <a:t>; </a:t>
            </a:r>
            <a:r>
              <a:rPr lang="en-US" sz="2600" dirty="0" err="1" smtClean="0"/>
              <a:t>hiệu</a:t>
            </a:r>
            <a:r>
              <a:rPr lang="en-US" sz="2600" dirty="0" smtClean="0"/>
              <a:t> - </a:t>
            </a:r>
            <a:r>
              <a:rPr lang="en-US" sz="2600" dirty="0" err="1" smtClean="0"/>
              <a:t>tỉ</a:t>
            </a:r>
            <a:r>
              <a:rPr lang="en-US" sz="2600" dirty="0" smtClean="0"/>
              <a:t>) (</a:t>
            </a:r>
            <a:r>
              <a:rPr lang="en-US" sz="2600" dirty="0" err="1" smtClean="0"/>
              <a:t>bắt</a:t>
            </a:r>
            <a:r>
              <a:rPr lang="en-US" sz="2600" dirty="0" smtClean="0"/>
              <a:t> </a:t>
            </a:r>
            <a:r>
              <a:rPr lang="en-US" sz="2600" dirty="0" err="1" smtClean="0"/>
              <a:t>buộc</a:t>
            </a:r>
            <a:r>
              <a:rPr lang="en-US" sz="2600" dirty="0" smtClean="0"/>
              <a:t> </a:t>
            </a:r>
            <a:r>
              <a:rPr lang="en-US" sz="2600" dirty="0" err="1" smtClean="0"/>
              <a:t>có</a:t>
            </a:r>
            <a:r>
              <a:rPr lang="en-US" sz="2600" dirty="0" smtClean="0"/>
              <a:t> </a:t>
            </a:r>
            <a:r>
              <a:rPr lang="en-US" sz="2600" dirty="0" err="1" smtClean="0"/>
              <a:t>trong</a:t>
            </a:r>
            <a:r>
              <a:rPr lang="en-US" sz="2600" dirty="0" smtClean="0"/>
              <a:t> </a:t>
            </a:r>
            <a:r>
              <a:rPr lang="en-US" sz="2600" dirty="0" err="1" smtClean="0"/>
              <a:t>bài</a:t>
            </a:r>
            <a:r>
              <a:rPr lang="en-US" sz="2600" dirty="0" smtClean="0"/>
              <a:t> </a:t>
            </a:r>
            <a:r>
              <a:rPr lang="en-US" sz="2600" dirty="0" err="1" smtClean="0"/>
              <a:t>giải</a:t>
            </a:r>
            <a:r>
              <a:rPr lang="en-US" sz="2600" dirty="0" smtClean="0"/>
              <a:t>)</a:t>
            </a:r>
            <a:endParaRPr lang="en-US" sz="2600" dirty="0" smtClean="0">
              <a:sym typeface="Wingdings" pitchFamily="2" charset="2"/>
            </a:endParaRP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en-US" sz="2600" dirty="0" smtClean="0">
                <a:sym typeface="Wingdings" pitchFamily="2" charset="2"/>
              </a:rPr>
              <a:t></a:t>
            </a:r>
            <a:r>
              <a:rPr lang="en-US" sz="2600" dirty="0" smtClean="0"/>
              <a:t>GV </a:t>
            </a:r>
            <a:r>
              <a:rPr lang="en-US" sz="2600" dirty="0" err="1" smtClean="0"/>
              <a:t>nên</a:t>
            </a:r>
            <a:r>
              <a:rPr lang="en-US" sz="2600" dirty="0" smtClean="0"/>
              <a:t> </a:t>
            </a:r>
            <a:r>
              <a:rPr lang="en-US" sz="2600" dirty="0" err="1" smtClean="0"/>
              <a:t>tập</a:t>
            </a:r>
            <a:r>
              <a:rPr lang="en-US" sz="2600" dirty="0" smtClean="0"/>
              <a:t> </a:t>
            </a:r>
            <a:r>
              <a:rPr lang="en-US" sz="2600" dirty="0" err="1" smtClean="0"/>
              <a:t>cho</a:t>
            </a:r>
            <a:r>
              <a:rPr lang="en-US" sz="2600" dirty="0" smtClean="0"/>
              <a:t> </a:t>
            </a:r>
            <a:r>
              <a:rPr lang="en-US" sz="2600" dirty="0" err="1" smtClean="0"/>
              <a:t>học</a:t>
            </a:r>
            <a:r>
              <a:rPr lang="en-US" sz="2600" dirty="0" smtClean="0"/>
              <a:t> </a:t>
            </a:r>
            <a:r>
              <a:rPr lang="en-US" sz="2600" dirty="0" err="1" smtClean="0"/>
              <a:t>sinh</a:t>
            </a:r>
            <a:r>
              <a:rPr lang="en-US" sz="2600" dirty="0" smtClean="0"/>
              <a:t> </a:t>
            </a:r>
            <a:r>
              <a:rPr lang="en-US" sz="2600" dirty="0" err="1" smtClean="0"/>
              <a:t>tóm</a:t>
            </a:r>
            <a:r>
              <a:rPr lang="en-US" sz="2600" dirty="0" smtClean="0"/>
              <a:t> </a:t>
            </a:r>
            <a:r>
              <a:rPr lang="en-US" sz="2600" dirty="0" err="1" smtClean="0"/>
              <a:t>tắt</a:t>
            </a:r>
            <a:r>
              <a:rPr lang="en-US" sz="2600" dirty="0" smtClean="0"/>
              <a:t>, </a:t>
            </a:r>
            <a:r>
              <a:rPr lang="en-US" sz="2600" dirty="0" err="1" smtClean="0"/>
              <a:t>giúp</a:t>
            </a:r>
            <a:r>
              <a:rPr lang="en-US" sz="2600" dirty="0" smtClean="0"/>
              <a:t> </a:t>
            </a:r>
            <a:r>
              <a:rPr lang="en-US" sz="2600" dirty="0" err="1" smtClean="0"/>
              <a:t>học</a:t>
            </a:r>
            <a:r>
              <a:rPr lang="en-US" sz="2600" dirty="0" smtClean="0"/>
              <a:t> </a:t>
            </a:r>
            <a:r>
              <a:rPr lang="en-US" sz="2600" dirty="0" err="1" smtClean="0"/>
              <a:t>sinh</a:t>
            </a:r>
            <a:r>
              <a:rPr lang="en-US" sz="2600" dirty="0" smtClean="0"/>
              <a:t> </a:t>
            </a:r>
            <a:r>
              <a:rPr lang="en-US" sz="2600" dirty="0" err="1" smtClean="0"/>
              <a:t>hiểu</a:t>
            </a:r>
            <a:r>
              <a:rPr lang="en-US" sz="2600" dirty="0" smtClean="0"/>
              <a:t> </a:t>
            </a:r>
            <a:r>
              <a:rPr lang="en-US" sz="2600" dirty="0" err="1" smtClean="0"/>
              <a:t>đề</a:t>
            </a:r>
            <a:r>
              <a:rPr lang="en-US" sz="2600" dirty="0" smtClean="0"/>
              <a:t>, </a:t>
            </a:r>
            <a:r>
              <a:rPr lang="en-US" sz="2600" dirty="0" err="1" smtClean="0"/>
              <a:t>hiểu</a:t>
            </a:r>
            <a:r>
              <a:rPr lang="en-US" sz="2600" dirty="0" smtClean="0"/>
              <a:t> </a:t>
            </a:r>
            <a:r>
              <a:rPr lang="en-US" sz="2600" dirty="0" err="1" smtClean="0"/>
              <a:t>bài</a:t>
            </a:r>
            <a:r>
              <a:rPr lang="en-US" sz="2600" dirty="0" smtClean="0"/>
              <a:t> </a:t>
            </a:r>
            <a:r>
              <a:rPr lang="en-US" sz="2600" dirty="0" err="1" smtClean="0"/>
              <a:t>và</a:t>
            </a:r>
            <a:r>
              <a:rPr lang="en-US" sz="2600" dirty="0" smtClean="0"/>
              <a:t> </a:t>
            </a:r>
            <a:r>
              <a:rPr lang="en-US" sz="2600" dirty="0" err="1" smtClean="0"/>
              <a:t>tự</a:t>
            </a:r>
            <a:r>
              <a:rPr lang="en-US" sz="2600" dirty="0" smtClean="0"/>
              <a:t> </a:t>
            </a:r>
            <a:r>
              <a:rPr lang="en-US" sz="2600" dirty="0" err="1" smtClean="0"/>
              <a:t>làm</a:t>
            </a:r>
            <a:r>
              <a:rPr lang="en-US" sz="2600" dirty="0" smtClean="0"/>
              <a:t> </a:t>
            </a:r>
            <a:r>
              <a:rPr lang="en-US" sz="2600" dirty="0" err="1" smtClean="0"/>
              <a:t>bài</a:t>
            </a:r>
            <a:r>
              <a:rPr lang="en-US" sz="2600" dirty="0" smtClean="0"/>
              <a:t>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en-US" sz="2600" dirty="0" smtClean="0"/>
              <a:t>- </a:t>
            </a:r>
            <a:r>
              <a:rPr lang="en-US" sz="2600" dirty="0" err="1" smtClean="0"/>
              <a:t>Lời</a:t>
            </a:r>
            <a:r>
              <a:rPr lang="en-US" sz="2600" dirty="0" smtClean="0"/>
              <a:t> </a:t>
            </a:r>
            <a:r>
              <a:rPr lang="en-US" sz="2600" dirty="0" err="1" smtClean="0"/>
              <a:t>giải</a:t>
            </a:r>
            <a:r>
              <a:rPr lang="en-US" sz="2600" dirty="0" smtClean="0"/>
              <a:t> </a:t>
            </a:r>
            <a:r>
              <a:rPr lang="en-US" sz="2600" dirty="0" err="1" smtClean="0"/>
              <a:t>phù</a:t>
            </a:r>
            <a:r>
              <a:rPr lang="en-US" sz="2600" dirty="0" smtClean="0"/>
              <a:t> </a:t>
            </a:r>
            <a:r>
              <a:rPr lang="en-US" sz="2600" dirty="0" err="1" smtClean="0"/>
              <a:t>hợp</a:t>
            </a:r>
            <a:r>
              <a:rPr lang="en-US" sz="2600" dirty="0" smtClean="0"/>
              <a:t> </a:t>
            </a:r>
            <a:r>
              <a:rPr lang="en-US" sz="2600" dirty="0" err="1" smtClean="0"/>
              <a:t>với</a:t>
            </a:r>
            <a:r>
              <a:rPr lang="en-US" sz="2600" dirty="0" smtClean="0"/>
              <a:t> </a:t>
            </a:r>
            <a:r>
              <a:rPr lang="en-US" sz="2600" dirty="0" err="1" smtClean="0"/>
              <a:t>phép</a:t>
            </a:r>
            <a:r>
              <a:rPr lang="en-US" sz="2600" dirty="0" smtClean="0"/>
              <a:t> </a:t>
            </a:r>
            <a:r>
              <a:rPr lang="en-US" sz="2600" dirty="0" err="1" smtClean="0"/>
              <a:t>tính</a:t>
            </a:r>
            <a:r>
              <a:rPr lang="en-US" sz="2600" dirty="0" smtClean="0"/>
              <a:t> </a:t>
            </a:r>
            <a:r>
              <a:rPr lang="en-US" sz="2600" dirty="0" err="1" smtClean="0"/>
              <a:t>là</a:t>
            </a:r>
            <a:r>
              <a:rPr lang="en-US" sz="2600" dirty="0" smtClean="0"/>
              <a:t> </a:t>
            </a:r>
            <a:r>
              <a:rPr lang="en-US" sz="2600" dirty="0" err="1" smtClean="0"/>
              <a:t>được</a:t>
            </a:r>
            <a:r>
              <a:rPr lang="en-US" sz="2600" dirty="0" smtClean="0"/>
              <a:t>. </a:t>
            </a:r>
            <a:r>
              <a:rPr lang="en-US" sz="2600" dirty="0" err="1" smtClean="0"/>
              <a:t>Không</a:t>
            </a:r>
            <a:r>
              <a:rPr lang="en-US" sz="2600" dirty="0" smtClean="0"/>
              <a:t> </a:t>
            </a:r>
            <a:r>
              <a:rPr lang="en-US" sz="2600" dirty="0" err="1" smtClean="0"/>
              <a:t>quá</a:t>
            </a:r>
            <a:r>
              <a:rPr lang="en-US" sz="2600" dirty="0" smtClean="0"/>
              <a:t> </a:t>
            </a:r>
            <a:r>
              <a:rPr lang="en-US" sz="2600" dirty="0" err="1" smtClean="0"/>
              <a:t>khắc</a:t>
            </a:r>
            <a:r>
              <a:rPr lang="en-US" sz="2600" dirty="0" smtClean="0"/>
              <a:t> </a:t>
            </a:r>
            <a:r>
              <a:rPr lang="en-US" sz="2600" dirty="0" err="1" smtClean="0"/>
              <a:t>khe</a:t>
            </a:r>
            <a:r>
              <a:rPr lang="en-US" sz="2600" dirty="0" smtClean="0"/>
              <a:t> </a:t>
            </a:r>
            <a:r>
              <a:rPr lang="en-US" sz="2600" dirty="0" err="1" smtClean="0"/>
              <a:t>khi</a:t>
            </a:r>
            <a:r>
              <a:rPr lang="en-US" sz="2600" dirty="0" smtClean="0"/>
              <a:t> </a:t>
            </a:r>
            <a:r>
              <a:rPr lang="en-US" sz="2600" dirty="0" err="1" smtClean="0"/>
              <a:t>chấm</a:t>
            </a:r>
            <a:r>
              <a:rPr lang="en-US" sz="2600" dirty="0" smtClean="0"/>
              <a:t> </a:t>
            </a:r>
            <a:r>
              <a:rPr lang="en-US" sz="2600" dirty="0" err="1" smtClean="0"/>
              <a:t>chữa</a:t>
            </a:r>
            <a:r>
              <a:rPr lang="en-US" sz="2600" dirty="0" smtClean="0"/>
              <a:t>, </a:t>
            </a:r>
            <a:r>
              <a:rPr lang="en-US" sz="2600" dirty="0" err="1" smtClean="0"/>
              <a:t>nhận</a:t>
            </a:r>
            <a:r>
              <a:rPr lang="en-US" sz="2600" dirty="0" smtClean="0"/>
              <a:t> </a:t>
            </a:r>
            <a:r>
              <a:rPr lang="en-US" sz="2600" dirty="0" err="1" smtClean="0"/>
              <a:t>xét</a:t>
            </a:r>
            <a:r>
              <a:rPr lang="en-US" sz="2600" dirty="0" smtClean="0"/>
              <a:t> HS. GV </a:t>
            </a:r>
            <a:r>
              <a:rPr lang="en-US" sz="2600" dirty="0" err="1" smtClean="0"/>
              <a:t>cần</a:t>
            </a:r>
            <a:r>
              <a:rPr lang="en-US" sz="2600" dirty="0" smtClean="0"/>
              <a:t> </a:t>
            </a:r>
            <a:r>
              <a:rPr lang="en-US" sz="2600" dirty="0" err="1" smtClean="0"/>
              <a:t>linh</a:t>
            </a:r>
            <a:r>
              <a:rPr lang="en-US" sz="2600" dirty="0" smtClean="0"/>
              <a:t> </a:t>
            </a:r>
            <a:r>
              <a:rPr lang="en-US" sz="2600" dirty="0" err="1" smtClean="0"/>
              <a:t>hoạt</a:t>
            </a:r>
            <a:r>
              <a:rPr lang="en-US" sz="2600" dirty="0" smtClean="0"/>
              <a:t>, </a:t>
            </a:r>
            <a:r>
              <a:rPr lang="en-US" sz="2600" dirty="0" err="1" smtClean="0"/>
              <a:t>thoáng</a:t>
            </a:r>
            <a:r>
              <a:rPr lang="en-US" sz="2600" dirty="0" smtClean="0"/>
              <a:t> </a:t>
            </a:r>
            <a:r>
              <a:rPr lang="en-US" sz="2600" dirty="0" err="1" smtClean="0"/>
              <a:t>nhưng</a:t>
            </a:r>
            <a:r>
              <a:rPr lang="en-US" sz="2600" dirty="0" smtClean="0"/>
              <a:t> </a:t>
            </a:r>
            <a:r>
              <a:rPr lang="en-US" sz="2600" dirty="0" err="1" smtClean="0"/>
              <a:t>phải</a:t>
            </a:r>
            <a:r>
              <a:rPr lang="en-US" sz="2600" dirty="0" smtClean="0"/>
              <a:t> </a:t>
            </a:r>
            <a:r>
              <a:rPr lang="en-US" sz="2600" dirty="0" err="1" smtClean="0"/>
              <a:t>đảm</a:t>
            </a:r>
            <a:r>
              <a:rPr lang="en-US" sz="2600" dirty="0" smtClean="0"/>
              <a:t> </a:t>
            </a:r>
            <a:r>
              <a:rPr lang="en-US" sz="2600" dirty="0" err="1" smtClean="0"/>
              <a:t>bảo</a:t>
            </a:r>
            <a:r>
              <a:rPr lang="en-US" sz="2600" dirty="0" smtClean="0"/>
              <a:t> </a:t>
            </a:r>
            <a:r>
              <a:rPr lang="en-US" sz="2600" dirty="0" err="1" smtClean="0"/>
              <a:t>đúng</a:t>
            </a:r>
            <a:r>
              <a:rPr lang="en-US" sz="2600" dirty="0" smtClean="0"/>
              <a:t> </a:t>
            </a:r>
            <a:r>
              <a:rPr lang="en-US" sz="2600" dirty="0" err="1" smtClean="0"/>
              <a:t>kiến</a:t>
            </a:r>
            <a:r>
              <a:rPr lang="en-US" sz="2600" dirty="0" smtClean="0"/>
              <a:t> </a:t>
            </a:r>
            <a:r>
              <a:rPr lang="en-US" sz="2600" dirty="0" err="1" smtClean="0"/>
              <a:t>thức</a:t>
            </a:r>
            <a:r>
              <a:rPr lang="en-US" sz="2600" dirty="0" smtClean="0"/>
              <a:t>. HS </a:t>
            </a:r>
            <a:r>
              <a:rPr lang="en-US" sz="2600" dirty="0" err="1" smtClean="0"/>
              <a:t>có</a:t>
            </a:r>
            <a:r>
              <a:rPr lang="en-US" sz="2600" dirty="0" smtClean="0"/>
              <a:t> </a:t>
            </a:r>
            <a:r>
              <a:rPr lang="en-US" sz="2600" dirty="0" err="1" smtClean="0"/>
              <a:t>thể</a:t>
            </a:r>
            <a:r>
              <a:rPr lang="en-US" sz="2600" dirty="0" smtClean="0"/>
              <a:t> </a:t>
            </a:r>
            <a:r>
              <a:rPr lang="en-US" sz="2600" dirty="0" err="1" smtClean="0"/>
              <a:t>trình</a:t>
            </a:r>
            <a:r>
              <a:rPr lang="en-US" sz="2600" dirty="0" smtClean="0"/>
              <a:t> </a:t>
            </a:r>
            <a:r>
              <a:rPr lang="en-US" sz="2600" dirty="0" err="1" smtClean="0"/>
              <a:t>bày</a:t>
            </a:r>
            <a:r>
              <a:rPr lang="en-US" sz="2600" dirty="0" smtClean="0"/>
              <a:t> </a:t>
            </a:r>
            <a:r>
              <a:rPr lang="en-US" sz="2600" dirty="0" err="1" smtClean="0"/>
              <a:t>cách</a:t>
            </a:r>
            <a:r>
              <a:rPr lang="en-US" sz="2600" dirty="0" smtClean="0"/>
              <a:t> </a:t>
            </a:r>
            <a:r>
              <a:rPr lang="en-US" sz="2600" dirty="0" err="1" smtClean="0"/>
              <a:t>khác</a:t>
            </a:r>
            <a:r>
              <a:rPr lang="en-US" sz="2600" dirty="0" smtClean="0"/>
              <a:t>, </a:t>
            </a:r>
            <a:r>
              <a:rPr lang="en-US" sz="2600" dirty="0" err="1" smtClean="0"/>
              <a:t>không</a:t>
            </a:r>
            <a:r>
              <a:rPr lang="en-US" sz="2600" dirty="0" smtClean="0"/>
              <a:t> </a:t>
            </a:r>
            <a:r>
              <a:rPr lang="en-US" sz="2600" dirty="0" err="1" smtClean="0"/>
              <a:t>chấm</a:t>
            </a:r>
            <a:r>
              <a:rPr lang="en-US" sz="2600" dirty="0" smtClean="0"/>
              <a:t> </a:t>
            </a:r>
            <a:r>
              <a:rPr lang="en-US" sz="2600" dirty="0" err="1" smtClean="0"/>
              <a:t>theo</a:t>
            </a:r>
            <a:r>
              <a:rPr lang="en-US" sz="2600" dirty="0" smtClean="0"/>
              <a:t> </a:t>
            </a:r>
            <a:r>
              <a:rPr lang="en-US" sz="2600" dirty="0" err="1" smtClean="0"/>
              <a:t>cảm</a:t>
            </a:r>
            <a:r>
              <a:rPr lang="en-US" sz="2600" dirty="0" smtClean="0"/>
              <a:t> </a:t>
            </a:r>
            <a:r>
              <a:rPr lang="en-US" sz="2600" dirty="0" err="1" smtClean="0"/>
              <a:t>tính</a:t>
            </a:r>
            <a:r>
              <a:rPr lang="en-US" sz="2600" dirty="0" smtClean="0"/>
              <a:t>, </a:t>
            </a:r>
            <a:r>
              <a:rPr lang="en-US" sz="2600" dirty="0" err="1" smtClean="0"/>
              <a:t>tư</a:t>
            </a:r>
            <a:r>
              <a:rPr lang="en-US" sz="2600" dirty="0" smtClean="0"/>
              <a:t> </a:t>
            </a:r>
            <a:r>
              <a:rPr lang="en-US" sz="2600" dirty="0" err="1" smtClean="0"/>
              <a:t>duy</a:t>
            </a:r>
            <a:r>
              <a:rPr lang="en-US" sz="2600" dirty="0" smtClean="0"/>
              <a:t> </a:t>
            </a:r>
            <a:r>
              <a:rPr lang="en-US" sz="2600" dirty="0" err="1" smtClean="0"/>
              <a:t>của</a:t>
            </a:r>
            <a:r>
              <a:rPr lang="en-US" sz="2600" dirty="0" smtClean="0"/>
              <a:t> GV. GV </a:t>
            </a:r>
            <a:r>
              <a:rPr lang="en-US" sz="2600" dirty="0" err="1" smtClean="0"/>
              <a:t>chấm</a:t>
            </a:r>
            <a:r>
              <a:rPr lang="en-US" sz="2600" dirty="0" smtClean="0"/>
              <a:t> </a:t>
            </a:r>
            <a:r>
              <a:rPr lang="en-US" sz="2600" dirty="0" err="1" smtClean="0"/>
              <a:t>chữa</a:t>
            </a:r>
            <a:r>
              <a:rPr lang="en-US" sz="2600" dirty="0" smtClean="0"/>
              <a:t> </a:t>
            </a:r>
            <a:r>
              <a:rPr lang="en-US" sz="2600" dirty="0" err="1" smtClean="0"/>
              <a:t>vì</a:t>
            </a:r>
            <a:r>
              <a:rPr lang="en-US" sz="2600" dirty="0" smtClean="0"/>
              <a:t> </a:t>
            </a:r>
            <a:r>
              <a:rPr lang="en-US" sz="2600" dirty="0" err="1" smtClean="0"/>
              <a:t>sự</a:t>
            </a:r>
            <a:r>
              <a:rPr lang="en-US" sz="2600" dirty="0" smtClean="0"/>
              <a:t> </a:t>
            </a:r>
            <a:r>
              <a:rPr lang="en-US" sz="2600" dirty="0" err="1" smtClean="0"/>
              <a:t>tiến</a:t>
            </a:r>
            <a:r>
              <a:rPr lang="en-US" sz="2600" dirty="0" smtClean="0"/>
              <a:t> </a:t>
            </a:r>
            <a:r>
              <a:rPr lang="en-US" sz="2600" dirty="0" err="1" smtClean="0"/>
              <a:t>bộ</a:t>
            </a:r>
            <a:r>
              <a:rPr lang="en-US" sz="2600" dirty="0" smtClean="0"/>
              <a:t> </a:t>
            </a:r>
            <a:r>
              <a:rPr lang="en-US" sz="2600" dirty="0" err="1" smtClean="0"/>
              <a:t>của</a:t>
            </a:r>
            <a:r>
              <a:rPr lang="en-US" sz="2600" dirty="0" smtClean="0"/>
              <a:t> </a:t>
            </a:r>
            <a:r>
              <a:rPr lang="en-US" sz="2600" dirty="0" err="1" smtClean="0"/>
              <a:t>học</a:t>
            </a:r>
            <a:r>
              <a:rPr lang="en-US" sz="2600" dirty="0" smtClean="0"/>
              <a:t> </a:t>
            </a:r>
            <a:r>
              <a:rPr lang="en-US" sz="2600" dirty="0" err="1" smtClean="0"/>
              <a:t>sinh</a:t>
            </a:r>
            <a:r>
              <a:rPr lang="en-US" sz="2600" dirty="0" smtClean="0"/>
              <a:t> (</a:t>
            </a:r>
            <a:r>
              <a:rPr lang="en-US" sz="2600" dirty="0" err="1" smtClean="0"/>
              <a:t>châm</a:t>
            </a:r>
            <a:r>
              <a:rPr lang="en-US" sz="2600" dirty="0" smtClean="0"/>
              <a:t> </a:t>
            </a:r>
            <a:r>
              <a:rPr lang="en-US" sz="2600" dirty="0" err="1" smtClean="0"/>
              <a:t>chước</a:t>
            </a:r>
            <a:r>
              <a:rPr lang="en-US" sz="2600" dirty="0" smtClean="0"/>
              <a:t> </a:t>
            </a:r>
            <a:r>
              <a:rPr lang="en-US" sz="2600" dirty="0" err="1" smtClean="0"/>
              <a:t>được</a:t>
            </a:r>
            <a:r>
              <a:rPr lang="en-US" sz="2600" dirty="0" smtClean="0"/>
              <a:t> </a:t>
            </a:r>
            <a:r>
              <a:rPr lang="en-US" sz="2600" dirty="0" err="1" smtClean="0"/>
              <a:t>thì</a:t>
            </a:r>
            <a:r>
              <a:rPr lang="en-US" sz="2600" dirty="0" smtClean="0"/>
              <a:t> </a:t>
            </a:r>
            <a:r>
              <a:rPr lang="en-US" sz="2600" dirty="0" err="1" smtClean="0"/>
              <a:t>châm</a:t>
            </a:r>
            <a:r>
              <a:rPr lang="en-US" sz="2600" dirty="0" smtClean="0"/>
              <a:t> </a:t>
            </a:r>
            <a:r>
              <a:rPr lang="en-US" sz="2600" dirty="0" err="1" smtClean="0"/>
              <a:t>chước</a:t>
            </a:r>
            <a:r>
              <a:rPr lang="en-US" sz="2600" dirty="0" smtClean="0"/>
              <a:t>).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762000"/>
            <a:ext cx="8229600" cy="5638800"/>
          </a:xfrm>
        </p:spPr>
        <p:txBody>
          <a:bodyPr>
            <a:normAutofit lnSpcReduction="10000"/>
          </a:bodyPr>
          <a:lstStyle/>
          <a:p>
            <a:pPr algn="just" eaLnBrk="1" hangingPunct="1">
              <a:lnSpc>
                <a:spcPct val="150000"/>
              </a:lnSpc>
              <a:buFontTx/>
              <a:buNone/>
            </a:pPr>
            <a:r>
              <a:rPr lang="en-US" sz="2000" smtClean="0"/>
              <a:t>- GV cần nắm chắc kiến thức toán học, chú ý nội dung của mảng kiến thức.</a:t>
            </a:r>
          </a:p>
          <a:p>
            <a:pPr algn="just" eaLnBrk="1" hangingPunct="1">
              <a:lnSpc>
                <a:spcPct val="150000"/>
              </a:lnSpc>
              <a:buFontTx/>
              <a:buNone/>
            </a:pPr>
            <a:r>
              <a:rPr lang="en-US" sz="2000" smtClean="0"/>
              <a:t>-</a:t>
            </a:r>
            <a:r>
              <a:rPr lang="en-US" sz="2000" b="1" smtClean="0"/>
              <a:t> </a:t>
            </a:r>
            <a:r>
              <a:rPr lang="en-US" sz="2000" smtClean="0"/>
              <a:t>Khi dạy HS giải toán có lời văn, GV cần chú ý đến những “ từ khóa” và phạm vi bài học mà bài tập đó được nêu ra (Ví dụ: bài mới hay bài luyện tập, luyện tập chung) nhằm giúp GV định hướng để HS có cơ sở tự chọn phép tính thích hợp</a:t>
            </a:r>
            <a:r>
              <a:rPr lang="en-US" sz="2000" smtClean="0">
                <a:solidFill>
                  <a:srgbClr val="3333CC"/>
                </a:solidFill>
              </a:rPr>
              <a:t>. </a:t>
            </a:r>
            <a:r>
              <a:rPr lang="en-US" sz="2000" i="1" smtClean="0">
                <a:solidFill>
                  <a:srgbClr val="C00000"/>
                </a:solidFill>
              </a:rPr>
              <a:t>“Từ khóa”ở đây </a:t>
            </a:r>
            <a:r>
              <a:rPr lang="en-US" sz="2000" i="1" u="sng" smtClean="0">
                <a:solidFill>
                  <a:srgbClr val="C00000"/>
                </a:solidFill>
              </a:rPr>
              <a:t>không nhằm mục đích giúp HS ghi nhớ máy móc </a:t>
            </a:r>
            <a:r>
              <a:rPr lang="en-US" sz="2000" smtClean="0"/>
              <a:t>như “ nhiều hơn là chọn phép cộng” hoặc “ ít hơn là chọn phép trừ”,…</a:t>
            </a:r>
          </a:p>
          <a:p>
            <a:pPr algn="just" eaLnBrk="1" hangingPunct="1">
              <a:lnSpc>
                <a:spcPct val="150000"/>
              </a:lnSpc>
              <a:buFontTx/>
              <a:buNone/>
            </a:pPr>
            <a:r>
              <a:rPr lang="en-US" sz="2000" smtClean="0"/>
              <a:t>- Tránh máy móc, rập khuôn. Cần phát huy tính sáng tạo của học sinh.</a:t>
            </a:r>
          </a:p>
          <a:p>
            <a:pPr algn="just" eaLnBrk="1" hangingPunct="1">
              <a:lnSpc>
                <a:spcPct val="150000"/>
              </a:lnSpc>
              <a:buFontTx/>
              <a:buNone/>
            </a:pPr>
            <a:r>
              <a:rPr lang="en-US" sz="2000" smtClean="0"/>
              <a:t>- Chú ý phát huy năng lực học toán của học sinh trong việc giải quyết vấn đề trong cuộc sống, không cản trở sự sáng tạo của học sinh trong việc học.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 bwMode="auto">
          <a:xfrm>
            <a:off x="-7938" y="1700213"/>
            <a:ext cx="9144001" cy="237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 b="1">
                <a:solidFill>
                  <a:srgbClr val="FF0000"/>
                </a:solidFill>
                <a:cs typeface="Times New Roman" pitchFamily="18" charset="0"/>
              </a:rPr>
              <a:t>TRÂN TRỌNG CẢM ƠN</a:t>
            </a:r>
          </a:p>
          <a:p>
            <a:pPr algn="ctr"/>
            <a:r>
              <a:rPr lang="en-US" sz="4400" b="1">
                <a:solidFill>
                  <a:srgbClr val="FF0000"/>
                </a:solidFill>
                <a:cs typeface="Times New Roman" pitchFamily="18" charset="0"/>
              </a:rPr>
              <a:t>SỰ THAM GIA </a:t>
            </a:r>
          </a:p>
          <a:p>
            <a:pPr algn="ctr"/>
            <a:r>
              <a:rPr lang="en-US" sz="4400" b="1">
                <a:solidFill>
                  <a:srgbClr val="FF0000"/>
                </a:solidFill>
                <a:cs typeface="Times New Roman" pitchFamily="18" charset="0"/>
              </a:rPr>
              <a:t>CỦA QUÝ THẦY CÔ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Text Box 2"/>
          <p:cNvSpPr txBox="1">
            <a:spLocks noChangeArrowheads="1"/>
          </p:cNvSpPr>
          <p:nvPr/>
        </p:nvSpPr>
        <p:spPr bwMode="auto">
          <a:xfrm>
            <a:off x="533400" y="554038"/>
            <a:ext cx="8001000" cy="434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00CC"/>
                </a:solidFill>
              </a:rPr>
              <a:t>NỘI DUNG LÀM VIỆC</a:t>
            </a:r>
          </a:p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CC"/>
                </a:solidFill>
              </a:rPr>
              <a:t>Hoạt động 1: Nêu ý nghĩa của chuyên đề</a:t>
            </a:r>
          </a:p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CC"/>
                </a:solidFill>
              </a:rPr>
              <a:t>Hoạt động</a:t>
            </a:r>
            <a:r>
              <a:rPr lang="en-US" sz="2400"/>
              <a:t> </a:t>
            </a:r>
            <a:r>
              <a:rPr lang="en-US" sz="2400" b="1">
                <a:solidFill>
                  <a:srgbClr val="0000CC"/>
                </a:solidFill>
              </a:rPr>
              <a:t>2: Tiến hành chia sẻ những khó khăn và cách giải quyết khi dạy giải toán có lời văn.</a:t>
            </a:r>
          </a:p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CC"/>
                </a:solidFill>
              </a:rPr>
              <a:t>Hoạt động</a:t>
            </a:r>
            <a:r>
              <a:rPr lang="en-US" sz="2400"/>
              <a:t> </a:t>
            </a:r>
            <a:r>
              <a:rPr lang="en-US" sz="2400" b="1">
                <a:solidFill>
                  <a:srgbClr val="0000CC"/>
                </a:solidFill>
              </a:rPr>
              <a:t>3: BCV nêu bài tập, GV nêu cách hướng dẫn HS chọn phép tính đúng thông qua “từ khóa”. </a:t>
            </a:r>
          </a:p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CC"/>
                </a:solidFill>
              </a:rPr>
              <a:t>        BCV giới thiệu cơ sở để lựa chọn các phép tính phù hợp khi giải toán có lời văn.</a:t>
            </a:r>
          </a:p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CC"/>
                </a:solidFill>
              </a:rPr>
              <a:t>Hoạt động</a:t>
            </a:r>
            <a:r>
              <a:rPr lang="en-US" sz="2400"/>
              <a:t> </a:t>
            </a:r>
            <a:r>
              <a:rPr lang="en-US" sz="2400" b="1">
                <a:solidFill>
                  <a:srgbClr val="0000CC"/>
                </a:solidFill>
              </a:rPr>
              <a:t>4: Kết luận chung của buổi chuyên đề. 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7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7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7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7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7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7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7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7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7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7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7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7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7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7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7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7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7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7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533400" y="1447800"/>
            <a:ext cx="8153400" cy="375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u="sng">
                <a:solidFill>
                  <a:srgbClr val="FF0000"/>
                </a:solidFill>
              </a:rPr>
              <a:t>Hoạt động 1:</a:t>
            </a:r>
          </a:p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</a:rPr>
              <a:t>Mục đích của chuyên đề:</a:t>
            </a:r>
          </a:p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CC"/>
                </a:solidFill>
              </a:rPr>
              <a:t>	- Giúp giáo viên có thêm một số kỹ năng trong dạy giải toán có lời văn ở phần hướng dẫn HS phân tích đề bài, từ đó giúp HS chọn phép tính đúng khi làm bài.</a:t>
            </a:r>
          </a:p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CC"/>
                </a:solidFill>
              </a:rPr>
              <a:t>            - Giúp GV có thêm kỹ năng giải quyết tình huống toán học qua quá trình giảng dạy (hạn chế những sai lầm trong quá trình giảng dạy môn toán).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83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Text Box 2"/>
          <p:cNvSpPr txBox="1">
            <a:spLocks noChangeArrowheads="1"/>
          </p:cNvSpPr>
          <p:nvPr/>
        </p:nvSpPr>
        <p:spPr bwMode="auto">
          <a:xfrm>
            <a:off x="533400" y="914400"/>
            <a:ext cx="8305800" cy="317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u="sng">
                <a:solidFill>
                  <a:srgbClr val="FF0000"/>
                </a:solidFill>
              </a:rPr>
              <a:t>Hoạt đông 2:</a:t>
            </a:r>
          </a:p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CC"/>
                </a:solidFill>
              </a:rPr>
              <a:t>           </a:t>
            </a:r>
            <a:r>
              <a:rPr lang="en-US" sz="3200" b="1">
                <a:solidFill>
                  <a:srgbClr val="0000CC"/>
                </a:solidFill>
              </a:rPr>
              <a:t>Tiến hành chia sẻ những khó khăn và cách giải quyết khi dạy giải toán có lời văn.</a:t>
            </a:r>
          </a:p>
          <a:p>
            <a:endParaRPr lang="en-US" sz="3200" b="1"/>
          </a:p>
          <a:p>
            <a:endParaRPr lang="en-US" sz="3200" b="1"/>
          </a:p>
          <a:p>
            <a:r>
              <a:rPr lang="en-US" sz="3200" b="1"/>
              <a:t>Thầy cô thảo luận trong thời gian là 30 phút.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93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1752600" y="0"/>
            <a:ext cx="571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 b="1">
              <a:solidFill>
                <a:srgbClr val="0000CC"/>
              </a:solidFill>
            </a:endParaRPr>
          </a:p>
        </p:txBody>
      </p:sp>
      <p:sp>
        <p:nvSpPr>
          <p:cNvPr id="94224" name="Text Box 16"/>
          <p:cNvSpPr txBox="1">
            <a:spLocks noChangeArrowheads="1"/>
          </p:cNvSpPr>
          <p:nvPr/>
        </p:nvSpPr>
        <p:spPr bwMode="auto">
          <a:xfrm>
            <a:off x="685800" y="1600200"/>
            <a:ext cx="8001000" cy="397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u="sng">
                <a:solidFill>
                  <a:srgbClr val="0000CC"/>
                </a:solidFill>
              </a:rPr>
              <a:t>Hoạt động 3:</a:t>
            </a:r>
          </a:p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</a:rPr>
              <a:t>- BCV nêu bài tập, GV nêu cách hướng dẫn HS chọn phép tính đúng thông qua “từ khóa”. </a:t>
            </a:r>
          </a:p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</a:rPr>
              <a:t>- BCV giới thiệu cơ sở để lựa chọn các phép tính phù hợp khi giải toán có lời văn.</a:t>
            </a:r>
          </a:p>
          <a:p>
            <a:pPr algn="ctr">
              <a:spcBef>
                <a:spcPct val="50000"/>
              </a:spcBef>
            </a:pPr>
            <a:endParaRPr lang="en-US" sz="2800" b="1" u="sng">
              <a:solidFill>
                <a:srgbClr val="0000CC"/>
              </a:solidFill>
            </a:endParaRPr>
          </a:p>
          <a:p>
            <a:pPr algn="ctr">
              <a:spcBef>
                <a:spcPct val="50000"/>
              </a:spcBef>
            </a:pPr>
            <a:endParaRPr lang="en-US" sz="2800" b="1" u="sng">
              <a:solidFill>
                <a:srgbClr val="0000CC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42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4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4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1752600" y="228600"/>
            <a:ext cx="5715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 b="1">
              <a:solidFill>
                <a:srgbClr val="0000CC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85800" y="700088"/>
            <a:ext cx="7848600" cy="1295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lnSpc>
                <a:spcPct val="90000"/>
              </a:lnSpc>
              <a:defRPr/>
            </a:pPr>
            <a:r>
              <a:rPr lang="en-US" sz="2400" b="1" dirty="0">
                <a:solidFill>
                  <a:srgbClr val="FF0000"/>
                </a:solidFill>
              </a:rPr>
              <a:t>     </a:t>
            </a:r>
            <a:r>
              <a:rPr lang="en-US" sz="2400" b="1" dirty="0" err="1">
                <a:solidFill>
                  <a:srgbClr val="FF0000"/>
                </a:solidFill>
              </a:rPr>
              <a:t>Hướng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dẫn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học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sinh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lớp</a:t>
            </a:r>
            <a:r>
              <a:rPr lang="en-US" sz="2400" b="1" dirty="0">
                <a:solidFill>
                  <a:srgbClr val="FF0000"/>
                </a:solidFill>
              </a:rPr>
              <a:t> 1 </a:t>
            </a:r>
            <a:r>
              <a:rPr lang="en-US" sz="2400" b="1" dirty="0" err="1">
                <a:solidFill>
                  <a:srgbClr val="FF0000"/>
                </a:solidFill>
              </a:rPr>
              <a:t>chọn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phép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tính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đúng</a:t>
            </a:r>
            <a:r>
              <a:rPr lang="en-US" sz="2400" b="1" dirty="0">
                <a:solidFill>
                  <a:srgbClr val="FF0000"/>
                </a:solidFill>
              </a:rPr>
              <a:t>:</a:t>
            </a:r>
          </a:p>
          <a:p>
            <a:pPr>
              <a:lnSpc>
                <a:spcPct val="90000"/>
              </a:lnSpc>
              <a:defRPr/>
            </a:pPr>
            <a:endParaRPr lang="en-US" sz="2400" b="1" i="1" u="sng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en-US" sz="2400" b="1" i="1" u="sng" dirty="0" err="1">
                <a:solidFill>
                  <a:srgbClr val="FF0000"/>
                </a:solidFill>
              </a:rPr>
              <a:t>Bài</a:t>
            </a:r>
            <a:r>
              <a:rPr lang="en-US" sz="2400" b="1" i="1" u="sng" dirty="0">
                <a:solidFill>
                  <a:srgbClr val="FF0000"/>
                </a:solidFill>
              </a:rPr>
              <a:t> 3/131 </a:t>
            </a:r>
            <a:r>
              <a:rPr lang="en-US" sz="2400" b="1" i="1" u="sng" dirty="0" err="1">
                <a:solidFill>
                  <a:srgbClr val="FF0000"/>
                </a:solidFill>
              </a:rPr>
              <a:t>Toán</a:t>
            </a:r>
            <a:r>
              <a:rPr lang="en-US" sz="2400" b="1" i="1" u="sng" dirty="0">
                <a:solidFill>
                  <a:srgbClr val="FF0000"/>
                </a:solidFill>
              </a:rPr>
              <a:t> 1</a:t>
            </a:r>
            <a:r>
              <a:rPr lang="en-US" sz="2400" i="1" u="sng" dirty="0">
                <a:solidFill>
                  <a:srgbClr val="FF0000"/>
                </a:solidFill>
              </a:rPr>
              <a:t>: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An </a:t>
            </a:r>
            <a:r>
              <a:rPr lang="en-US" sz="2400" dirty="0" err="1">
                <a:solidFill>
                  <a:schemeClr val="tx1"/>
                </a:solidFill>
              </a:rPr>
              <a:t>có</a:t>
            </a:r>
            <a:r>
              <a:rPr lang="en-US" sz="2400" dirty="0">
                <a:solidFill>
                  <a:schemeClr val="tx1"/>
                </a:solidFill>
              </a:rPr>
              <a:t> 30 </a:t>
            </a:r>
            <a:r>
              <a:rPr lang="en-US" sz="2400" dirty="0" err="1">
                <a:solidFill>
                  <a:schemeClr val="tx1"/>
                </a:solidFill>
              </a:rPr>
              <a:t>cái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kẹo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chị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cho</a:t>
            </a:r>
            <a:r>
              <a:rPr lang="en-US" sz="2400" dirty="0">
                <a:solidFill>
                  <a:schemeClr val="tx1"/>
                </a:solidFill>
              </a:rPr>
              <a:t> An </a:t>
            </a:r>
            <a:r>
              <a:rPr lang="en-US" sz="2400" dirty="0" err="1">
                <a:solidFill>
                  <a:schemeClr val="tx1"/>
                </a:solidFill>
              </a:rPr>
              <a:t>thêm</a:t>
            </a:r>
            <a:r>
              <a:rPr lang="en-US" sz="2400" dirty="0">
                <a:solidFill>
                  <a:schemeClr val="tx1"/>
                </a:solidFill>
              </a:rPr>
              <a:t> 10 </a:t>
            </a:r>
            <a:r>
              <a:rPr lang="en-US" sz="2400" dirty="0" err="1">
                <a:solidFill>
                  <a:schemeClr val="tx1"/>
                </a:solidFill>
              </a:rPr>
              <a:t>cái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nữa</a:t>
            </a:r>
            <a:r>
              <a:rPr lang="en-US" sz="2400" dirty="0">
                <a:solidFill>
                  <a:schemeClr val="tx1"/>
                </a:solidFill>
              </a:rPr>
              <a:t>. </a:t>
            </a:r>
            <a:r>
              <a:rPr lang="en-US" sz="2400" dirty="0" err="1">
                <a:solidFill>
                  <a:schemeClr val="tx1"/>
                </a:solidFill>
              </a:rPr>
              <a:t>Hỏi</a:t>
            </a:r>
            <a:r>
              <a:rPr lang="en-US" sz="2400" dirty="0">
                <a:solidFill>
                  <a:schemeClr val="tx1"/>
                </a:solidFill>
              </a:rPr>
              <a:t> An </a:t>
            </a:r>
            <a:r>
              <a:rPr lang="en-US" sz="2400" dirty="0" err="1">
                <a:solidFill>
                  <a:schemeClr val="tx1"/>
                </a:solidFill>
              </a:rPr>
              <a:t>có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tất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cả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bao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nhiêu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cái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kẹo</a:t>
            </a:r>
            <a:r>
              <a:rPr lang="en-US" sz="2400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9" name="Rectangle 8"/>
          <p:cNvSpPr/>
          <p:nvPr/>
        </p:nvSpPr>
        <p:spPr>
          <a:xfrm>
            <a:off x="762000" y="2362200"/>
            <a:ext cx="7848600" cy="990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lnSpc>
                <a:spcPct val="90000"/>
              </a:lnSpc>
              <a:defRPr/>
            </a:pPr>
            <a:r>
              <a:rPr lang="en-US" sz="2400" b="1" i="1" u="sng" dirty="0" err="1">
                <a:solidFill>
                  <a:srgbClr val="FF0066"/>
                </a:solidFill>
              </a:rPr>
              <a:t>Bài</a:t>
            </a:r>
            <a:r>
              <a:rPr lang="en-US" sz="2400" b="1" i="1" u="sng" dirty="0">
                <a:solidFill>
                  <a:srgbClr val="FF0066"/>
                </a:solidFill>
              </a:rPr>
              <a:t> 3/130 </a:t>
            </a:r>
            <a:r>
              <a:rPr lang="en-US" sz="2400" b="1" i="1" u="sng" dirty="0" err="1">
                <a:solidFill>
                  <a:srgbClr val="FF0066"/>
                </a:solidFill>
              </a:rPr>
              <a:t>Toán</a:t>
            </a:r>
            <a:r>
              <a:rPr lang="en-US" sz="2400" b="1" i="1" u="sng" dirty="0">
                <a:solidFill>
                  <a:srgbClr val="FF0066"/>
                </a:solidFill>
              </a:rPr>
              <a:t> 1:</a:t>
            </a:r>
            <a:r>
              <a:rPr lang="en-US" sz="2400" b="1" dirty="0">
                <a:solidFill>
                  <a:srgbClr val="FF0066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Lan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hái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được</a:t>
            </a:r>
            <a:r>
              <a:rPr lang="en-US" sz="2400" dirty="0">
                <a:solidFill>
                  <a:srgbClr val="0000FF"/>
                </a:solidFill>
              </a:rPr>
              <a:t> 20 </a:t>
            </a:r>
            <a:r>
              <a:rPr lang="en-US" sz="2400" dirty="0" err="1">
                <a:solidFill>
                  <a:srgbClr val="0000FF"/>
                </a:solidFill>
              </a:rPr>
              <a:t>bông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hoa</a:t>
            </a:r>
            <a:r>
              <a:rPr lang="en-US" sz="2400" dirty="0">
                <a:solidFill>
                  <a:srgbClr val="0000FF"/>
                </a:solidFill>
              </a:rPr>
              <a:t>, Mai </a:t>
            </a:r>
            <a:r>
              <a:rPr lang="en-US" sz="2400" dirty="0" err="1">
                <a:solidFill>
                  <a:srgbClr val="0000FF"/>
                </a:solidFill>
              </a:rPr>
              <a:t>hái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được</a:t>
            </a:r>
            <a:r>
              <a:rPr lang="en-US" sz="2400" dirty="0">
                <a:solidFill>
                  <a:srgbClr val="0000FF"/>
                </a:solidFill>
              </a:rPr>
              <a:t> 10 </a:t>
            </a:r>
            <a:r>
              <a:rPr lang="en-US" sz="2400" dirty="0" err="1">
                <a:solidFill>
                  <a:srgbClr val="0000FF"/>
                </a:solidFill>
              </a:rPr>
              <a:t>bông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hoa</a:t>
            </a:r>
            <a:r>
              <a:rPr lang="en-US" sz="2400" dirty="0">
                <a:solidFill>
                  <a:srgbClr val="0000FF"/>
                </a:solidFill>
              </a:rPr>
              <a:t>. </a:t>
            </a:r>
            <a:r>
              <a:rPr lang="en-US" sz="2400" dirty="0" err="1">
                <a:solidFill>
                  <a:srgbClr val="0000FF"/>
                </a:solidFill>
              </a:rPr>
              <a:t>Hỏi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cả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hai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bạn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hái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được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bao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nhiêu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bông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hoa</a:t>
            </a:r>
            <a:r>
              <a:rPr lang="en-US" sz="2400" dirty="0">
                <a:solidFill>
                  <a:srgbClr val="0000FF"/>
                </a:solidFill>
              </a:rPr>
              <a:t>?</a:t>
            </a:r>
          </a:p>
        </p:txBody>
      </p:sp>
      <p:sp>
        <p:nvSpPr>
          <p:cNvPr id="10" name="Rectangle 9"/>
          <p:cNvSpPr/>
          <p:nvPr/>
        </p:nvSpPr>
        <p:spPr>
          <a:xfrm>
            <a:off x="762000" y="3414713"/>
            <a:ext cx="7848600" cy="990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lnSpc>
                <a:spcPct val="90000"/>
              </a:lnSpc>
              <a:defRPr/>
            </a:pPr>
            <a:r>
              <a:rPr lang="en-US" sz="2400" b="1" i="1" u="sng" dirty="0" err="1">
                <a:solidFill>
                  <a:srgbClr val="FF0066"/>
                </a:solidFill>
              </a:rPr>
              <a:t>Bài</a:t>
            </a:r>
            <a:r>
              <a:rPr lang="en-US" sz="2400" b="1" i="1" u="sng" dirty="0">
                <a:solidFill>
                  <a:srgbClr val="FF0066"/>
                </a:solidFill>
              </a:rPr>
              <a:t> 1/151 </a:t>
            </a:r>
            <a:r>
              <a:rPr lang="en-US" sz="2400" b="1" i="1" u="sng" dirty="0" err="1">
                <a:solidFill>
                  <a:srgbClr val="FF0066"/>
                </a:solidFill>
              </a:rPr>
              <a:t>Toán</a:t>
            </a:r>
            <a:r>
              <a:rPr lang="en-US" sz="2400" b="1" i="1" u="sng" dirty="0">
                <a:solidFill>
                  <a:srgbClr val="FF0066"/>
                </a:solidFill>
              </a:rPr>
              <a:t> 1</a:t>
            </a:r>
            <a:r>
              <a:rPr lang="en-US" sz="2400" i="1" u="sng" dirty="0">
                <a:solidFill>
                  <a:srgbClr val="FF0066"/>
                </a:solidFill>
              </a:rPr>
              <a:t>:</a:t>
            </a:r>
            <a:r>
              <a:rPr lang="en-US" sz="2400" dirty="0">
                <a:solidFill>
                  <a:srgbClr val="FF0066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Lan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gấp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được</a:t>
            </a:r>
            <a:r>
              <a:rPr lang="en-US" sz="2400" dirty="0">
                <a:solidFill>
                  <a:schemeClr val="tx1"/>
                </a:solidFill>
              </a:rPr>
              <a:t> 14 </a:t>
            </a:r>
            <a:r>
              <a:rPr lang="en-US" sz="2400" dirty="0" err="1">
                <a:solidFill>
                  <a:schemeClr val="tx1"/>
                </a:solidFill>
              </a:rPr>
              <a:t>cái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thuyền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Lan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cho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bạn</a:t>
            </a:r>
            <a:r>
              <a:rPr lang="en-US" sz="2400" dirty="0">
                <a:solidFill>
                  <a:schemeClr val="tx1"/>
                </a:solidFill>
              </a:rPr>
              <a:t> 4 </a:t>
            </a:r>
            <a:r>
              <a:rPr lang="en-US" sz="2400" dirty="0" err="1">
                <a:solidFill>
                  <a:schemeClr val="tx1"/>
                </a:solidFill>
              </a:rPr>
              <a:t>cái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thuyền</a:t>
            </a:r>
            <a:r>
              <a:rPr lang="en-US" sz="2400" dirty="0">
                <a:solidFill>
                  <a:schemeClr val="tx1"/>
                </a:solidFill>
              </a:rPr>
              <a:t>. </a:t>
            </a:r>
            <a:r>
              <a:rPr lang="en-US" sz="2400" dirty="0" err="1">
                <a:solidFill>
                  <a:schemeClr val="tx1"/>
                </a:solidFill>
              </a:rPr>
              <a:t>Hỏi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Lan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còn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bao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nhiêu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cái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thuyền</a:t>
            </a:r>
            <a:r>
              <a:rPr lang="en-US" sz="2400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62000" y="4510088"/>
            <a:ext cx="7848600" cy="990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lnSpc>
                <a:spcPct val="90000"/>
              </a:lnSpc>
              <a:defRPr/>
            </a:pPr>
            <a:r>
              <a:rPr lang="en-US" sz="2400" b="1" i="1" u="sng" dirty="0" err="1">
                <a:solidFill>
                  <a:srgbClr val="FF0000"/>
                </a:solidFill>
              </a:rPr>
              <a:t>Bài</a:t>
            </a:r>
            <a:r>
              <a:rPr lang="en-US" sz="2400" b="1" i="1" u="sng" dirty="0">
                <a:solidFill>
                  <a:srgbClr val="FF0000"/>
                </a:solidFill>
              </a:rPr>
              <a:t> 2/151 </a:t>
            </a:r>
            <a:r>
              <a:rPr lang="en-US" sz="2400" b="1" i="1" u="sng" dirty="0" err="1">
                <a:solidFill>
                  <a:srgbClr val="FF0000"/>
                </a:solidFill>
              </a:rPr>
              <a:t>Toán</a:t>
            </a:r>
            <a:r>
              <a:rPr lang="en-US" sz="2400" b="1" i="1" u="sng" dirty="0">
                <a:solidFill>
                  <a:srgbClr val="FF0000"/>
                </a:solidFill>
              </a:rPr>
              <a:t> 1</a:t>
            </a:r>
            <a:r>
              <a:rPr lang="en-US" sz="2400" i="1" u="sng" dirty="0">
                <a:solidFill>
                  <a:srgbClr val="FF0000"/>
                </a:solidFill>
              </a:rPr>
              <a:t>: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Tổ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em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có</a:t>
            </a:r>
            <a:r>
              <a:rPr lang="en-US" sz="2400" dirty="0">
                <a:solidFill>
                  <a:srgbClr val="0000FF"/>
                </a:solidFill>
              </a:rPr>
              <a:t> 9 </a:t>
            </a:r>
            <a:r>
              <a:rPr lang="en-US" sz="2400" dirty="0" err="1">
                <a:solidFill>
                  <a:srgbClr val="0000FF"/>
                </a:solidFill>
              </a:rPr>
              <a:t>bạn</a:t>
            </a:r>
            <a:r>
              <a:rPr lang="en-US" sz="2400" dirty="0">
                <a:solidFill>
                  <a:srgbClr val="0000FF"/>
                </a:solidFill>
              </a:rPr>
              <a:t>, </a:t>
            </a:r>
            <a:r>
              <a:rPr lang="en-US" sz="2400" dirty="0" err="1">
                <a:solidFill>
                  <a:srgbClr val="0000FF"/>
                </a:solidFill>
              </a:rPr>
              <a:t>trong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đó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có</a:t>
            </a:r>
            <a:r>
              <a:rPr lang="en-US" sz="2400" dirty="0">
                <a:solidFill>
                  <a:srgbClr val="0000FF"/>
                </a:solidFill>
              </a:rPr>
              <a:t> 5 </a:t>
            </a:r>
            <a:r>
              <a:rPr lang="en-US" sz="2400" dirty="0" err="1">
                <a:solidFill>
                  <a:srgbClr val="0000FF"/>
                </a:solidFill>
              </a:rPr>
              <a:t>bạn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nữ</a:t>
            </a:r>
            <a:r>
              <a:rPr lang="en-US" sz="2400" dirty="0">
                <a:solidFill>
                  <a:srgbClr val="0000FF"/>
                </a:solidFill>
              </a:rPr>
              <a:t>. </a:t>
            </a:r>
            <a:r>
              <a:rPr lang="en-US" sz="2400" dirty="0" err="1">
                <a:solidFill>
                  <a:srgbClr val="0000FF"/>
                </a:solidFill>
              </a:rPr>
              <a:t>Hỏi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tổ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em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có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mấy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bạn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nam</a:t>
            </a:r>
            <a:r>
              <a:rPr lang="en-US" sz="2400" dirty="0">
                <a:solidFill>
                  <a:srgbClr val="0000FF"/>
                </a:solidFill>
              </a:rPr>
              <a:t>?</a:t>
            </a:r>
          </a:p>
        </p:txBody>
      </p:sp>
      <p:sp>
        <p:nvSpPr>
          <p:cNvPr id="12" name="Rectangle 11"/>
          <p:cNvSpPr/>
          <p:nvPr/>
        </p:nvSpPr>
        <p:spPr>
          <a:xfrm>
            <a:off x="706438" y="5507038"/>
            <a:ext cx="8382000" cy="990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lnSpc>
                <a:spcPct val="90000"/>
              </a:lnSpc>
              <a:defRPr/>
            </a:pPr>
            <a:r>
              <a:rPr lang="en-US" sz="2400" b="1" i="1" u="sng" dirty="0" err="1">
                <a:solidFill>
                  <a:srgbClr val="FF0000"/>
                </a:solidFill>
              </a:rPr>
              <a:t>Bài</a:t>
            </a:r>
            <a:r>
              <a:rPr lang="en-US" sz="2400" b="1" i="1" u="sng" dirty="0">
                <a:solidFill>
                  <a:srgbClr val="FF0000"/>
                </a:solidFill>
              </a:rPr>
              <a:t> 4/173 </a:t>
            </a:r>
            <a:r>
              <a:rPr lang="en-US" sz="2400" b="1" i="1" u="sng" dirty="0" err="1">
                <a:solidFill>
                  <a:srgbClr val="FF0000"/>
                </a:solidFill>
              </a:rPr>
              <a:t>Toán</a:t>
            </a:r>
            <a:r>
              <a:rPr lang="en-US" sz="2400" b="1" i="1" u="sng" dirty="0">
                <a:solidFill>
                  <a:srgbClr val="FF0000"/>
                </a:solidFill>
              </a:rPr>
              <a:t> 1: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Vừa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gà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vừa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vịt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có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tất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cả</a:t>
            </a:r>
            <a:r>
              <a:rPr lang="en-US" sz="2400" dirty="0">
                <a:solidFill>
                  <a:schemeClr val="tx1"/>
                </a:solidFill>
              </a:rPr>
              <a:t> 10 con, </a:t>
            </a:r>
            <a:r>
              <a:rPr lang="en-US" sz="2400" dirty="0" err="1">
                <a:solidFill>
                  <a:schemeClr val="tx1"/>
                </a:solidFill>
              </a:rPr>
              <a:t>trong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đó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có</a:t>
            </a:r>
            <a:r>
              <a:rPr lang="en-US" sz="2400" dirty="0">
                <a:solidFill>
                  <a:schemeClr val="tx1"/>
                </a:solidFill>
              </a:rPr>
              <a:t> 3 con </a:t>
            </a:r>
            <a:r>
              <a:rPr lang="en-US" sz="2400" dirty="0" err="1">
                <a:solidFill>
                  <a:schemeClr val="tx1"/>
                </a:solidFill>
              </a:rPr>
              <a:t>gà</a:t>
            </a:r>
            <a:r>
              <a:rPr lang="en-US" sz="2400" dirty="0">
                <a:solidFill>
                  <a:schemeClr val="tx1"/>
                </a:solidFill>
              </a:rPr>
              <a:t>. </a:t>
            </a:r>
            <a:r>
              <a:rPr lang="en-US" sz="2400" dirty="0" err="1">
                <a:solidFill>
                  <a:schemeClr val="tx1"/>
                </a:solidFill>
              </a:rPr>
              <a:t>Hỏi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có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mấy</a:t>
            </a:r>
            <a:r>
              <a:rPr lang="en-US" sz="2400" dirty="0">
                <a:solidFill>
                  <a:schemeClr val="tx1"/>
                </a:solidFill>
              </a:rPr>
              <a:t> con </a:t>
            </a:r>
            <a:r>
              <a:rPr lang="en-US" sz="2400" dirty="0" err="1">
                <a:solidFill>
                  <a:schemeClr val="tx1"/>
                </a:solidFill>
              </a:rPr>
              <a:t>vịt</a:t>
            </a:r>
            <a:r>
              <a:rPr lang="en-US" sz="2400" dirty="0">
                <a:solidFill>
                  <a:schemeClr val="tx1"/>
                </a:solidFill>
              </a:rPr>
              <a:t>?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Rectangle 119"/>
          <p:cNvSpPr>
            <a:spLocks noChangeArrowheads="1"/>
          </p:cNvSpPr>
          <p:nvPr/>
        </p:nvSpPr>
        <p:spPr bwMode="auto">
          <a:xfrm>
            <a:off x="381000" y="762000"/>
            <a:ext cx="8458200" cy="218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b="1">
              <a:solidFill>
                <a:srgbClr val="C00000"/>
              </a:solidFill>
            </a:endParaRPr>
          </a:p>
          <a:p>
            <a:pPr algn="ctr"/>
            <a:endParaRPr lang="en-US" b="1">
              <a:solidFill>
                <a:srgbClr val="C00000"/>
              </a:solidFill>
            </a:endParaRPr>
          </a:p>
          <a:p>
            <a:r>
              <a:rPr lang="en-US" sz="3200" b="1" i="1" u="sng">
                <a:solidFill>
                  <a:srgbClr val="FF0000"/>
                </a:solidFill>
              </a:rPr>
              <a:t>Bài 4/102 Toán 2</a:t>
            </a:r>
            <a:r>
              <a:rPr lang="en-US" sz="3200" i="1" u="sng">
                <a:solidFill>
                  <a:srgbClr val="FF0000"/>
                </a:solidFill>
              </a:rPr>
              <a:t>:</a:t>
            </a:r>
            <a:r>
              <a:rPr lang="en-US" sz="3200">
                <a:solidFill>
                  <a:srgbClr val="FF0000"/>
                </a:solidFill>
              </a:rPr>
              <a:t> </a:t>
            </a:r>
            <a:r>
              <a:rPr lang="en-US" sz="3200">
                <a:solidFill>
                  <a:srgbClr val="0000FF"/>
                </a:solidFill>
              </a:rPr>
              <a:t>Mỗi can đựng được 5</a:t>
            </a:r>
            <a:r>
              <a:rPr lang="en-US" sz="3200" i="1">
                <a:solidFill>
                  <a:srgbClr val="0000FF"/>
                </a:solidFill>
              </a:rPr>
              <a:t>l</a:t>
            </a:r>
            <a:r>
              <a:rPr lang="en-US" sz="3200">
                <a:solidFill>
                  <a:srgbClr val="0000FF"/>
                </a:solidFill>
              </a:rPr>
              <a:t> dầu. Hỏi 10 can như thế đựng được bao nhiêu lít dầu?</a:t>
            </a:r>
          </a:p>
          <a:p>
            <a:endParaRPr lang="en-US" sz="3200">
              <a:solidFill>
                <a:srgbClr val="0000FF"/>
              </a:solidFill>
            </a:endParaRPr>
          </a:p>
        </p:txBody>
      </p:sp>
      <p:sp>
        <p:nvSpPr>
          <p:cNvPr id="7" name="Rectangle 119"/>
          <p:cNvSpPr>
            <a:spLocks noChangeArrowheads="1"/>
          </p:cNvSpPr>
          <p:nvPr/>
        </p:nvSpPr>
        <p:spPr bwMode="auto">
          <a:xfrm>
            <a:off x="457200" y="2749550"/>
            <a:ext cx="84582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 i="1" u="sng">
                <a:solidFill>
                  <a:srgbClr val="FF0000"/>
                </a:solidFill>
              </a:rPr>
              <a:t>Bài 2/118 Toán 2:</a:t>
            </a:r>
            <a:r>
              <a:rPr lang="en-US" sz="3200" b="1">
                <a:solidFill>
                  <a:srgbClr val="FF0000"/>
                </a:solidFill>
              </a:rPr>
              <a:t> </a:t>
            </a:r>
            <a:r>
              <a:rPr lang="en-US" sz="3200"/>
              <a:t>Có 32 học sinh xếp thành 4 hàng đều nhau. Hỏi mỗi hàng có mấy học sinh?</a:t>
            </a:r>
          </a:p>
          <a:p>
            <a:endParaRPr lang="en-US" sz="3200">
              <a:solidFill>
                <a:srgbClr val="0000FF"/>
              </a:solidFill>
            </a:endParaRPr>
          </a:p>
        </p:txBody>
      </p:sp>
      <p:sp>
        <p:nvSpPr>
          <p:cNvPr id="8" name="Rectangle 119"/>
          <p:cNvSpPr>
            <a:spLocks noChangeArrowheads="1"/>
          </p:cNvSpPr>
          <p:nvPr/>
        </p:nvSpPr>
        <p:spPr bwMode="auto">
          <a:xfrm>
            <a:off x="381000" y="4191000"/>
            <a:ext cx="8458200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 i="1" u="sng">
                <a:solidFill>
                  <a:srgbClr val="FF0000"/>
                </a:solidFill>
              </a:rPr>
              <a:t>Bài 3/118 Toán 2</a:t>
            </a:r>
            <a:r>
              <a:rPr lang="en-US" sz="3200" i="1" u="sng">
                <a:solidFill>
                  <a:srgbClr val="FF0000"/>
                </a:solidFill>
              </a:rPr>
              <a:t>:</a:t>
            </a:r>
            <a:r>
              <a:rPr lang="en-US" sz="3200">
                <a:solidFill>
                  <a:srgbClr val="FF0000"/>
                </a:solidFill>
              </a:rPr>
              <a:t> </a:t>
            </a:r>
            <a:r>
              <a:rPr lang="en-US" sz="3200">
                <a:solidFill>
                  <a:srgbClr val="0000FF"/>
                </a:solidFill>
              </a:rPr>
              <a:t>Có 32 học sinh xếp thành các hàng, mỗi hàng có 4 học sinh. Hỏi xếp được mấy hàng?</a:t>
            </a:r>
            <a:endParaRPr lang="en-US" sz="3200"/>
          </a:p>
          <a:p>
            <a:endParaRPr lang="en-US" sz="3200">
              <a:solidFill>
                <a:srgbClr val="0000FF"/>
              </a:solidFill>
            </a:endParaRPr>
          </a:p>
        </p:txBody>
      </p:sp>
      <p:sp>
        <p:nvSpPr>
          <p:cNvPr id="10255" name="Rectangle 119"/>
          <p:cNvSpPr>
            <a:spLocks noChangeArrowheads="1"/>
          </p:cNvSpPr>
          <p:nvPr/>
        </p:nvSpPr>
        <p:spPr bwMode="auto">
          <a:xfrm>
            <a:off x="457200" y="665163"/>
            <a:ext cx="8458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>
                <a:solidFill>
                  <a:srgbClr val="C00000"/>
                </a:solidFill>
              </a:rPr>
              <a:t>Hướng dẫn học sinh lớp 2 chọn phép tính đúng:</a:t>
            </a:r>
          </a:p>
          <a:p>
            <a:pPr algn="ctr"/>
            <a:endParaRPr lang="en-US" b="1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6" grpId="0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28600"/>
            <a:ext cx="7772400" cy="533400"/>
          </a:xfrm>
        </p:spPr>
        <p:txBody>
          <a:bodyPr>
            <a:normAutofit fontScale="90000"/>
          </a:bodyPr>
          <a:lstStyle/>
          <a:p>
            <a:pPr marL="609600" indent="-609600" eaLnBrk="1" hangingPunct="1"/>
            <a:r>
              <a:rPr lang="en-US" sz="2800" smtClean="0">
                <a:solidFill>
                  <a:srgbClr val="0000FF"/>
                </a:solidFill>
              </a:rPr>
              <a:t/>
            </a:r>
            <a:br>
              <a:rPr lang="en-US" sz="2800" smtClean="0">
                <a:solidFill>
                  <a:srgbClr val="0000FF"/>
                </a:solidFill>
              </a:rPr>
            </a:br>
            <a:endParaRPr lang="en-US" sz="2800" b="1" smtClean="0">
              <a:solidFill>
                <a:srgbClr val="FF0066"/>
              </a:solidFill>
              <a:latin typeface="Times New Roman" pitchFamily="18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457200"/>
            <a:ext cx="7848600" cy="6019800"/>
          </a:xfrm>
        </p:spPr>
        <p:txBody>
          <a:bodyPr/>
          <a:lstStyle/>
          <a:p>
            <a:pPr algn="l" eaLnBrk="1" hangingPunct="1"/>
            <a:r>
              <a:rPr lang="en-US" sz="2800" b="1" dirty="0" err="1" smtClean="0">
                <a:solidFill>
                  <a:srgbClr val="C00000"/>
                </a:solidFill>
              </a:rPr>
              <a:t>Các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cấu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trúc</a:t>
            </a:r>
            <a:r>
              <a:rPr lang="en-US" sz="2800" b="1" dirty="0" smtClean="0">
                <a:solidFill>
                  <a:srgbClr val="C00000"/>
                </a:solidFill>
              </a:rPr>
              <a:t>:</a:t>
            </a:r>
          </a:p>
          <a:p>
            <a:pPr algn="l" eaLnBrk="1" hangingPunct="1"/>
            <a:r>
              <a:rPr lang="en-US" sz="2800" b="1" dirty="0" err="1" smtClean="0">
                <a:solidFill>
                  <a:srgbClr val="FFFF00"/>
                </a:solidFill>
              </a:rPr>
              <a:t>Bài</a:t>
            </a:r>
            <a:r>
              <a:rPr lang="en-US" sz="2800" b="1" dirty="0" smtClean="0">
                <a:solidFill>
                  <a:srgbClr val="FFFF00"/>
                </a:solidFill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</a:rPr>
              <a:t>toán</a:t>
            </a:r>
            <a:r>
              <a:rPr lang="en-US" sz="2800" b="1" dirty="0" smtClean="0">
                <a:solidFill>
                  <a:srgbClr val="FFFF00"/>
                </a:solidFill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</a:rPr>
              <a:t>cộng</a:t>
            </a:r>
            <a:r>
              <a:rPr lang="en-US" sz="2800" b="1" dirty="0" smtClean="0">
                <a:solidFill>
                  <a:srgbClr val="FFFF00"/>
                </a:solidFill>
              </a:rPr>
              <a:t>:</a:t>
            </a:r>
            <a:r>
              <a:rPr lang="en-US" sz="2800" b="1" dirty="0" smtClean="0">
                <a:solidFill>
                  <a:srgbClr val="002060"/>
                </a:solidFill>
              </a:rPr>
              <a:t/>
            </a:r>
            <a:br>
              <a:rPr lang="en-US" sz="2800" b="1" dirty="0" smtClean="0">
                <a:solidFill>
                  <a:srgbClr val="002060"/>
                </a:solidFill>
              </a:rPr>
            </a:br>
            <a:r>
              <a:rPr lang="en-US" sz="2800" dirty="0" smtClean="0">
                <a:solidFill>
                  <a:srgbClr val="0000FF"/>
                </a:solidFill>
              </a:rPr>
              <a:t>           </a:t>
            </a:r>
            <a:r>
              <a:rPr lang="en-US" sz="2800" dirty="0" smtClean="0">
                <a:solidFill>
                  <a:srgbClr val="FFFFFF"/>
                </a:solidFill>
              </a:rPr>
              <a:t>1. </a:t>
            </a:r>
            <a:r>
              <a:rPr lang="en-US" sz="2800" dirty="0" err="1" smtClean="0">
                <a:solidFill>
                  <a:srgbClr val="FFFFFF"/>
                </a:solidFill>
              </a:rPr>
              <a:t>Thêm</a:t>
            </a:r>
            <a:r>
              <a:rPr lang="en-US" sz="2800" dirty="0" smtClean="0">
                <a:solidFill>
                  <a:srgbClr val="FFFFFF"/>
                </a:solidFill>
              </a:rPr>
              <a:t>:</a:t>
            </a:r>
            <a:br>
              <a:rPr lang="en-US" sz="2800" dirty="0" smtClean="0">
                <a:solidFill>
                  <a:srgbClr val="FFFFFF"/>
                </a:solidFill>
              </a:rPr>
            </a:br>
            <a:r>
              <a:rPr lang="en-US" sz="2800" dirty="0" smtClean="0">
                <a:solidFill>
                  <a:srgbClr val="FFFFFF"/>
                </a:solidFill>
              </a:rPr>
              <a:t>               </a:t>
            </a:r>
            <a:r>
              <a:rPr lang="en-US" sz="2800" dirty="0" err="1" smtClean="0">
                <a:solidFill>
                  <a:srgbClr val="FFFFFF"/>
                </a:solidFill>
              </a:rPr>
              <a:t>Có</a:t>
            </a:r>
            <a:r>
              <a:rPr lang="en-US" sz="2800" dirty="0" smtClean="0">
                <a:solidFill>
                  <a:srgbClr val="FFFFFF"/>
                </a:solidFill>
              </a:rPr>
              <a:t> …, </a:t>
            </a:r>
            <a:r>
              <a:rPr lang="en-US" sz="2800" dirty="0" err="1" smtClean="0">
                <a:solidFill>
                  <a:srgbClr val="FFFFFF"/>
                </a:solidFill>
              </a:rPr>
              <a:t>thêm</a:t>
            </a:r>
            <a:r>
              <a:rPr lang="en-US" sz="2800" dirty="0" smtClean="0">
                <a:solidFill>
                  <a:srgbClr val="FFFFFF"/>
                </a:solidFill>
              </a:rPr>
              <a:t> …. </a:t>
            </a:r>
            <a:r>
              <a:rPr lang="en-US" sz="2800" dirty="0" err="1" smtClean="0">
                <a:solidFill>
                  <a:srgbClr val="FFFFFF"/>
                </a:solidFill>
              </a:rPr>
              <a:t>Hỏi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có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tất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cả</a:t>
            </a:r>
            <a:r>
              <a:rPr lang="en-US" sz="2800" dirty="0" smtClean="0">
                <a:solidFill>
                  <a:srgbClr val="FFFFFF"/>
                </a:solidFill>
              </a:rPr>
              <a:t>?</a:t>
            </a:r>
            <a:br>
              <a:rPr lang="en-US" sz="2800" dirty="0" smtClean="0">
                <a:solidFill>
                  <a:srgbClr val="FFFFFF"/>
                </a:solidFill>
              </a:rPr>
            </a:br>
            <a:r>
              <a:rPr lang="en-US" sz="2800" dirty="0" smtClean="0">
                <a:solidFill>
                  <a:srgbClr val="FFFFFF"/>
                </a:solidFill>
              </a:rPr>
              <a:t>           2. </a:t>
            </a:r>
            <a:r>
              <a:rPr lang="en-US" sz="2800" dirty="0" err="1" smtClean="0">
                <a:solidFill>
                  <a:srgbClr val="FFFFFF"/>
                </a:solidFill>
              </a:rPr>
              <a:t>Gộp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vào</a:t>
            </a:r>
            <a:r>
              <a:rPr lang="en-US" sz="2800" dirty="0" smtClean="0">
                <a:solidFill>
                  <a:srgbClr val="FFFFFF"/>
                </a:solidFill>
              </a:rPr>
              <a:t>:</a:t>
            </a:r>
            <a:br>
              <a:rPr lang="en-US" sz="2800" dirty="0" smtClean="0">
                <a:solidFill>
                  <a:srgbClr val="FFFFFF"/>
                </a:solidFill>
              </a:rPr>
            </a:br>
            <a:r>
              <a:rPr lang="en-US" sz="2800" dirty="0" smtClean="0">
                <a:solidFill>
                  <a:srgbClr val="FFFFFF"/>
                </a:solidFill>
              </a:rPr>
              <a:t>               </a:t>
            </a:r>
            <a:r>
              <a:rPr lang="en-US" sz="2800" dirty="0" err="1" smtClean="0">
                <a:solidFill>
                  <a:srgbClr val="FFFFFF"/>
                </a:solidFill>
              </a:rPr>
              <a:t>Có</a:t>
            </a:r>
            <a:r>
              <a:rPr lang="en-US" sz="2800" dirty="0" smtClean="0">
                <a:solidFill>
                  <a:srgbClr val="FFFFFF"/>
                </a:solidFill>
              </a:rPr>
              <a:t> … </a:t>
            </a:r>
            <a:r>
              <a:rPr lang="en-US" sz="2800" dirty="0" err="1" smtClean="0">
                <a:solidFill>
                  <a:srgbClr val="FFFFFF"/>
                </a:solidFill>
              </a:rPr>
              <a:t>và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có</a:t>
            </a:r>
            <a:r>
              <a:rPr lang="en-US" sz="2800" dirty="0" smtClean="0">
                <a:solidFill>
                  <a:srgbClr val="FFFFFF"/>
                </a:solidFill>
              </a:rPr>
              <a:t> …. </a:t>
            </a:r>
            <a:r>
              <a:rPr lang="en-US" sz="2800" dirty="0" err="1" smtClean="0">
                <a:solidFill>
                  <a:srgbClr val="FFFFFF"/>
                </a:solidFill>
              </a:rPr>
              <a:t>Hỏi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cả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hai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có</a:t>
            </a:r>
            <a:r>
              <a:rPr lang="en-US" sz="2800" dirty="0" smtClean="0">
                <a:solidFill>
                  <a:srgbClr val="FFFFFF"/>
                </a:solidFill>
              </a:rPr>
              <a:t> …?</a:t>
            </a:r>
          </a:p>
          <a:p>
            <a:pPr algn="l" eaLnBrk="1" hangingPunct="1"/>
            <a:r>
              <a:rPr lang="en-US" sz="2800" dirty="0" smtClean="0">
                <a:solidFill>
                  <a:srgbClr val="0000FF"/>
                </a:solidFill>
              </a:rPr>
              <a:t/>
            </a:r>
            <a:br>
              <a:rPr lang="en-US" sz="2800" dirty="0" smtClean="0">
                <a:solidFill>
                  <a:srgbClr val="0000FF"/>
                </a:solidFill>
              </a:rPr>
            </a:br>
            <a:r>
              <a:rPr lang="en-US" sz="2800" b="1" dirty="0" err="1" smtClean="0">
                <a:solidFill>
                  <a:srgbClr val="FFC000"/>
                </a:solidFill>
              </a:rPr>
              <a:t>Bài</a:t>
            </a:r>
            <a:r>
              <a:rPr lang="en-US" sz="2800" b="1" dirty="0" smtClean="0">
                <a:solidFill>
                  <a:srgbClr val="FFC000"/>
                </a:solidFill>
              </a:rPr>
              <a:t> </a:t>
            </a:r>
            <a:r>
              <a:rPr lang="en-US" sz="2800" b="1" dirty="0" err="1" smtClean="0">
                <a:solidFill>
                  <a:srgbClr val="FFC000"/>
                </a:solidFill>
              </a:rPr>
              <a:t>toán</a:t>
            </a:r>
            <a:r>
              <a:rPr lang="en-US" sz="2800" b="1" dirty="0" smtClean="0">
                <a:solidFill>
                  <a:srgbClr val="FFC000"/>
                </a:solidFill>
              </a:rPr>
              <a:t> </a:t>
            </a:r>
            <a:r>
              <a:rPr lang="en-US" sz="2800" b="1" dirty="0" err="1" smtClean="0">
                <a:solidFill>
                  <a:srgbClr val="FFC000"/>
                </a:solidFill>
              </a:rPr>
              <a:t>trừ</a:t>
            </a:r>
            <a:r>
              <a:rPr lang="en-US" sz="2800" b="1" dirty="0" smtClean="0">
                <a:solidFill>
                  <a:srgbClr val="FFC000"/>
                </a:solidFill>
              </a:rPr>
              <a:t>:</a:t>
            </a:r>
            <a:r>
              <a:rPr lang="en-US" sz="2800" b="1" dirty="0" smtClean="0">
                <a:solidFill>
                  <a:srgbClr val="002060"/>
                </a:solidFill>
              </a:rPr>
              <a:t/>
            </a:r>
            <a:br>
              <a:rPr lang="en-US" sz="2800" b="1" dirty="0" smtClean="0">
                <a:solidFill>
                  <a:srgbClr val="002060"/>
                </a:solidFill>
              </a:rPr>
            </a:br>
            <a:r>
              <a:rPr lang="en-US" sz="2800" dirty="0" smtClean="0">
                <a:solidFill>
                  <a:srgbClr val="0000FF"/>
                </a:solidFill>
              </a:rPr>
              <a:t>           1. </a:t>
            </a:r>
            <a:r>
              <a:rPr lang="en-US" sz="2800" dirty="0" err="1" smtClean="0">
                <a:solidFill>
                  <a:srgbClr val="0000FF"/>
                </a:solidFill>
              </a:rPr>
              <a:t>Bớt</a:t>
            </a:r>
            <a:r>
              <a:rPr lang="en-US" sz="2800" dirty="0" smtClean="0">
                <a:solidFill>
                  <a:srgbClr val="0000FF"/>
                </a:solidFill>
              </a:rPr>
              <a:t>:</a:t>
            </a:r>
            <a:br>
              <a:rPr lang="en-US" sz="2800" dirty="0" smtClean="0">
                <a:solidFill>
                  <a:srgbClr val="0000FF"/>
                </a:solidFill>
              </a:rPr>
            </a:br>
            <a:r>
              <a:rPr lang="en-US" sz="2800" dirty="0" smtClean="0">
                <a:solidFill>
                  <a:srgbClr val="0000FF"/>
                </a:solidFill>
              </a:rPr>
              <a:t>               </a:t>
            </a:r>
            <a:r>
              <a:rPr lang="en-US" sz="2800" dirty="0" err="1" smtClean="0">
                <a:solidFill>
                  <a:srgbClr val="0000FF"/>
                </a:solidFill>
              </a:rPr>
              <a:t>Có</a:t>
            </a:r>
            <a:r>
              <a:rPr lang="en-US" sz="2800" dirty="0" smtClean="0">
                <a:solidFill>
                  <a:srgbClr val="0000FF"/>
                </a:solidFill>
              </a:rPr>
              <a:t> …, </a:t>
            </a:r>
            <a:r>
              <a:rPr lang="en-US" sz="2800" dirty="0" err="1" smtClean="0">
                <a:solidFill>
                  <a:srgbClr val="0000FF"/>
                </a:solidFill>
              </a:rPr>
              <a:t>bớt</a:t>
            </a:r>
            <a:r>
              <a:rPr lang="en-US" sz="2800" dirty="0" smtClean="0">
                <a:solidFill>
                  <a:srgbClr val="0000FF"/>
                </a:solidFill>
              </a:rPr>
              <a:t> …. </a:t>
            </a:r>
            <a:r>
              <a:rPr lang="en-US" sz="2800" dirty="0" err="1" smtClean="0">
                <a:solidFill>
                  <a:srgbClr val="0000FF"/>
                </a:solidFill>
              </a:rPr>
              <a:t>Hỏi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còn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lại</a:t>
            </a:r>
            <a:r>
              <a:rPr lang="en-US" sz="2800" dirty="0" smtClean="0">
                <a:solidFill>
                  <a:srgbClr val="0000FF"/>
                </a:solidFill>
              </a:rPr>
              <a:t> …?</a:t>
            </a:r>
            <a:br>
              <a:rPr lang="en-US" sz="2800" dirty="0" smtClean="0">
                <a:solidFill>
                  <a:srgbClr val="0000FF"/>
                </a:solidFill>
              </a:rPr>
            </a:br>
            <a:r>
              <a:rPr lang="en-US" sz="2800" dirty="0" smtClean="0">
                <a:solidFill>
                  <a:srgbClr val="0000FF"/>
                </a:solidFill>
              </a:rPr>
              <a:t>           2. </a:t>
            </a:r>
            <a:r>
              <a:rPr lang="en-US" sz="2800" dirty="0" err="1" smtClean="0">
                <a:solidFill>
                  <a:srgbClr val="0000FF"/>
                </a:solidFill>
              </a:rPr>
              <a:t>Tìm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bộ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phận</a:t>
            </a:r>
            <a:r>
              <a:rPr lang="en-US" sz="2800" dirty="0" smtClean="0">
                <a:solidFill>
                  <a:srgbClr val="0000FF"/>
                </a:solidFill>
              </a:rPr>
              <a:t>:</a:t>
            </a:r>
            <a:br>
              <a:rPr lang="en-US" sz="2800" dirty="0" smtClean="0">
                <a:solidFill>
                  <a:srgbClr val="0000FF"/>
                </a:solidFill>
              </a:rPr>
            </a:br>
            <a:r>
              <a:rPr lang="en-US" sz="2800" dirty="0" smtClean="0">
                <a:solidFill>
                  <a:srgbClr val="0000FF"/>
                </a:solidFill>
              </a:rPr>
              <a:t>               </a:t>
            </a:r>
            <a:r>
              <a:rPr lang="en-US" sz="2800" dirty="0" err="1" smtClean="0">
                <a:solidFill>
                  <a:srgbClr val="0000FF"/>
                </a:solidFill>
              </a:rPr>
              <a:t>Có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tất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cả</a:t>
            </a:r>
            <a:r>
              <a:rPr lang="en-US" sz="2800" dirty="0" smtClean="0">
                <a:solidFill>
                  <a:srgbClr val="0000FF"/>
                </a:solidFill>
              </a:rPr>
              <a:t> …, </a:t>
            </a:r>
            <a:r>
              <a:rPr lang="en-US" sz="2800" dirty="0" err="1" smtClean="0">
                <a:solidFill>
                  <a:srgbClr val="0000FF"/>
                </a:solidFill>
              </a:rPr>
              <a:t>trong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đó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có</a:t>
            </a:r>
            <a:r>
              <a:rPr lang="en-US" sz="2800" dirty="0" smtClean="0">
                <a:solidFill>
                  <a:srgbClr val="0000FF"/>
                </a:solidFill>
              </a:rPr>
              <a:t> …. </a:t>
            </a:r>
            <a:r>
              <a:rPr lang="en-US" sz="2800" dirty="0" err="1" smtClean="0">
                <a:solidFill>
                  <a:srgbClr val="0000FF"/>
                </a:solidFill>
              </a:rPr>
              <a:t>Hỏi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có</a:t>
            </a:r>
            <a:r>
              <a:rPr lang="en-US" sz="2800" dirty="0" smtClean="0">
                <a:solidFill>
                  <a:srgbClr val="0000FF"/>
                </a:solidFill>
              </a:rPr>
              <a:t> …?</a:t>
            </a:r>
            <a:endParaRPr lang="en-US" sz="2800" b="1" dirty="0" smtClean="0">
              <a:solidFill>
                <a:srgbClr val="0000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7" name="Table 76"/>
          <p:cNvGraphicFramePr>
            <a:graphicFrameLocks noGrp="1"/>
          </p:cNvGraphicFramePr>
          <p:nvPr/>
        </p:nvGraphicFramePr>
        <p:xfrm>
          <a:off x="228600" y="490538"/>
          <a:ext cx="8686800" cy="6151822"/>
        </p:xfrm>
        <a:graphic>
          <a:graphicData uri="http://schemas.openxmlformats.org/drawingml/2006/table">
            <a:tbl>
              <a:tblPr/>
              <a:tblGrid>
                <a:gridCol w="1021976"/>
                <a:gridCol w="1248576"/>
                <a:gridCol w="1379364"/>
                <a:gridCol w="5036884"/>
              </a:tblGrid>
              <a:tr h="926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PHÉP TÍNH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BIỂU TƯỢNG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Ý NGHĨA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PHÉP TÍNH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TỪ KHOÁ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817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265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8" name="Text Box 41"/>
          <p:cNvSpPr txBox="1">
            <a:spLocks noChangeArrowheads="1"/>
          </p:cNvSpPr>
          <p:nvPr/>
        </p:nvSpPr>
        <p:spPr bwMode="auto">
          <a:xfrm>
            <a:off x="212725" y="2514600"/>
            <a:ext cx="10064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C00000"/>
                </a:solidFill>
              </a:rPr>
              <a:t>CỘNG</a:t>
            </a:r>
          </a:p>
        </p:txBody>
      </p:sp>
      <p:sp>
        <p:nvSpPr>
          <p:cNvPr id="79" name="Text Box 42"/>
          <p:cNvSpPr txBox="1">
            <a:spLocks noChangeArrowheads="1"/>
          </p:cNvSpPr>
          <p:nvPr/>
        </p:nvSpPr>
        <p:spPr bwMode="auto">
          <a:xfrm>
            <a:off x="1295400" y="1798638"/>
            <a:ext cx="1295400" cy="147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Hợp của </a:t>
            </a:r>
          </a:p>
          <a:p>
            <a:r>
              <a:rPr lang="en-US">
                <a:solidFill>
                  <a:srgbClr val="0000FF"/>
                </a:solidFill>
              </a:rPr>
              <a:t>hai tập hợp khác rỗng không giao nhau</a:t>
            </a:r>
          </a:p>
        </p:txBody>
      </p:sp>
      <p:sp>
        <p:nvSpPr>
          <p:cNvPr id="80" name="Text Box 43"/>
          <p:cNvSpPr txBox="1">
            <a:spLocks noChangeArrowheads="1"/>
          </p:cNvSpPr>
          <p:nvPr/>
        </p:nvSpPr>
        <p:spPr bwMode="auto">
          <a:xfrm>
            <a:off x="2552700" y="2482850"/>
            <a:ext cx="11049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Thêm vào</a:t>
            </a:r>
          </a:p>
          <a:p>
            <a:r>
              <a:rPr lang="en-US">
                <a:solidFill>
                  <a:srgbClr val="0000FF"/>
                </a:solidFill>
              </a:rPr>
              <a:t>Gộp vào</a:t>
            </a:r>
          </a:p>
        </p:txBody>
      </p:sp>
      <p:sp>
        <p:nvSpPr>
          <p:cNvPr id="81" name="Text Box 44"/>
          <p:cNvSpPr txBox="1">
            <a:spLocks noChangeArrowheads="1"/>
          </p:cNvSpPr>
          <p:nvPr/>
        </p:nvSpPr>
        <p:spPr bwMode="auto">
          <a:xfrm>
            <a:off x="3978275" y="1719263"/>
            <a:ext cx="5080000" cy="2246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THÊM, VÀ, CẢ HAI, TẤT CẢ (Lớp 1)</a:t>
            </a:r>
          </a:p>
          <a:p>
            <a:r>
              <a:rPr lang="en-US">
                <a:solidFill>
                  <a:srgbClr val="0000FF"/>
                </a:solidFill>
              </a:rPr>
              <a:t>• Mua thêm, trồng thêm (cây), đặt thêm (gạch), </a:t>
            </a:r>
          </a:p>
          <a:p>
            <a:r>
              <a:rPr lang="en-US">
                <a:solidFill>
                  <a:srgbClr val="0000FF"/>
                </a:solidFill>
              </a:rPr>
              <a:t>treo thêm (tranh),..</a:t>
            </a:r>
          </a:p>
          <a:p>
            <a:r>
              <a:rPr lang="en-US">
                <a:solidFill>
                  <a:srgbClr val="0000FF"/>
                </a:solidFill>
              </a:rPr>
              <a:t>• Bay tới, đi tới, chạy tới, bơi tới,…</a:t>
            </a:r>
          </a:p>
          <a:p>
            <a:r>
              <a:rPr lang="en-US" b="1">
                <a:solidFill>
                  <a:srgbClr val="0000FF"/>
                </a:solidFill>
              </a:rPr>
              <a:t>NHIỀU HƠN (Lớp 2)</a:t>
            </a:r>
          </a:p>
          <a:p>
            <a:r>
              <a:rPr lang="en-US">
                <a:solidFill>
                  <a:srgbClr val="0000FF"/>
                </a:solidFill>
              </a:rPr>
              <a:t>• Hơn, cao hơn, dài hơn, nặng hơn, xa hơn,…</a:t>
            </a:r>
          </a:p>
          <a:p>
            <a:r>
              <a:rPr lang="en-US" b="1">
                <a:solidFill>
                  <a:srgbClr val="0000FF"/>
                </a:solidFill>
              </a:rPr>
              <a:t>TĂNG</a:t>
            </a:r>
            <a:r>
              <a:rPr lang="en-US">
                <a:solidFill>
                  <a:srgbClr val="0000FF"/>
                </a:solidFill>
              </a:rPr>
              <a:t> (Lớp 3) </a:t>
            </a:r>
          </a:p>
        </p:txBody>
      </p:sp>
      <p:sp>
        <p:nvSpPr>
          <p:cNvPr id="82" name="Text Box 45"/>
          <p:cNvSpPr txBox="1">
            <a:spLocks noChangeArrowheads="1"/>
          </p:cNvSpPr>
          <p:nvPr/>
        </p:nvSpPr>
        <p:spPr bwMode="auto">
          <a:xfrm>
            <a:off x="228600" y="5029200"/>
            <a:ext cx="83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C00000"/>
                </a:solidFill>
              </a:rPr>
              <a:t>TRỪ</a:t>
            </a:r>
          </a:p>
        </p:txBody>
      </p:sp>
      <p:sp>
        <p:nvSpPr>
          <p:cNvPr id="83" name="Text Box 46"/>
          <p:cNvSpPr txBox="1">
            <a:spLocks noChangeArrowheads="1"/>
          </p:cNvSpPr>
          <p:nvPr/>
        </p:nvSpPr>
        <p:spPr bwMode="auto">
          <a:xfrm>
            <a:off x="1377950" y="4419600"/>
            <a:ext cx="98425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Phần bù </a:t>
            </a:r>
          </a:p>
          <a:p>
            <a:r>
              <a:rPr lang="en-US">
                <a:solidFill>
                  <a:srgbClr val="0000FF"/>
                </a:solidFill>
              </a:rPr>
              <a:t>của tập </a:t>
            </a:r>
          </a:p>
          <a:p>
            <a:r>
              <a:rPr lang="en-US">
                <a:solidFill>
                  <a:srgbClr val="0000FF"/>
                </a:solidFill>
              </a:rPr>
              <a:t>con của </a:t>
            </a:r>
          </a:p>
          <a:p>
            <a:r>
              <a:rPr lang="en-US">
                <a:solidFill>
                  <a:srgbClr val="0000FF"/>
                </a:solidFill>
              </a:rPr>
              <a:t>một </a:t>
            </a:r>
          </a:p>
          <a:p>
            <a:r>
              <a:rPr lang="en-US">
                <a:solidFill>
                  <a:srgbClr val="0000FF"/>
                </a:solidFill>
              </a:rPr>
              <a:t>tập hợp </a:t>
            </a:r>
          </a:p>
        </p:txBody>
      </p:sp>
      <p:sp>
        <p:nvSpPr>
          <p:cNvPr id="84" name="Text Box 47"/>
          <p:cNvSpPr txBox="1">
            <a:spLocks noChangeArrowheads="1"/>
          </p:cNvSpPr>
          <p:nvPr/>
        </p:nvSpPr>
        <p:spPr bwMode="auto">
          <a:xfrm>
            <a:off x="2590800" y="4419600"/>
            <a:ext cx="127635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Bớt đi, </a:t>
            </a:r>
          </a:p>
          <a:p>
            <a:r>
              <a:rPr lang="en-US">
                <a:solidFill>
                  <a:srgbClr val="0000FF"/>
                </a:solidFill>
              </a:rPr>
              <a:t>cho đi, </a:t>
            </a:r>
          </a:p>
          <a:p>
            <a:r>
              <a:rPr lang="en-US">
                <a:solidFill>
                  <a:srgbClr val="0000FF"/>
                </a:solidFill>
              </a:rPr>
              <a:t>làm mất đi, </a:t>
            </a:r>
          </a:p>
          <a:p>
            <a:r>
              <a:rPr lang="en-US">
                <a:solidFill>
                  <a:srgbClr val="0000FF"/>
                </a:solidFill>
              </a:rPr>
              <a:t>tìm một </a:t>
            </a:r>
          </a:p>
          <a:p>
            <a:r>
              <a:rPr lang="en-US">
                <a:solidFill>
                  <a:srgbClr val="0000FF"/>
                </a:solidFill>
              </a:rPr>
              <a:t>bộ phận</a:t>
            </a:r>
          </a:p>
        </p:txBody>
      </p:sp>
      <p:sp>
        <p:nvSpPr>
          <p:cNvPr id="85" name="Text Box 48"/>
          <p:cNvSpPr txBox="1">
            <a:spLocks noChangeArrowheads="1"/>
          </p:cNvSpPr>
          <p:nvPr/>
        </p:nvSpPr>
        <p:spPr bwMode="auto">
          <a:xfrm>
            <a:off x="3962400" y="4038600"/>
            <a:ext cx="5345113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BỚT, CÒN LẠI</a:t>
            </a:r>
          </a:p>
          <a:p>
            <a:r>
              <a:rPr lang="en-US">
                <a:solidFill>
                  <a:srgbClr val="0000FF"/>
                </a:solidFill>
              </a:rPr>
              <a:t>• Bay đi, cho đi, nhảy đi, chạy đi, chạy lên (bờ); </a:t>
            </a:r>
          </a:p>
          <a:p>
            <a:r>
              <a:rPr lang="en-US">
                <a:solidFill>
                  <a:srgbClr val="0000FF"/>
                </a:solidFill>
              </a:rPr>
              <a:t>lấy đi, thả đi, ăn hết, lấy ra, rơi xuống,… (Lớp 1)</a:t>
            </a:r>
          </a:p>
          <a:p>
            <a:r>
              <a:rPr lang="en-US">
                <a:solidFill>
                  <a:srgbClr val="0000FF"/>
                </a:solidFill>
              </a:rPr>
              <a:t>• Cắt đi, cắt ra, phát cho, đã bán,… (Lớp 2)</a:t>
            </a:r>
          </a:p>
          <a:p>
            <a:r>
              <a:rPr lang="en-US" b="1">
                <a:solidFill>
                  <a:srgbClr val="0000FF"/>
                </a:solidFill>
              </a:rPr>
              <a:t>ÍT HƠN (Lớp 2)</a:t>
            </a:r>
          </a:p>
          <a:p>
            <a:r>
              <a:rPr lang="en-US">
                <a:solidFill>
                  <a:srgbClr val="0000FF"/>
                </a:solidFill>
              </a:rPr>
              <a:t>    Kém, thấp hơn, ngắn hơn, nhẹ hơn, gần hơn,… 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8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8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2308</TotalTime>
  <Words>1058</Words>
  <Application>Microsoft Office PowerPoint</Application>
  <PresentationFormat>On-screen Show (4:3)</PresentationFormat>
  <Paragraphs>139</Paragraphs>
  <Slides>14</Slides>
  <Notes>4</Notes>
  <HiddenSlides>0</HiddenSlides>
  <MMClips>1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Flow</vt:lpstr>
      <vt:lpstr>Clip</vt:lpstr>
      <vt:lpstr>Slide 1</vt:lpstr>
      <vt:lpstr>Slide 2</vt:lpstr>
      <vt:lpstr>Slide 3</vt:lpstr>
      <vt:lpstr>Slide 4</vt:lpstr>
      <vt:lpstr>Slide 5</vt:lpstr>
      <vt:lpstr>Slide 6</vt:lpstr>
      <vt:lpstr>Slide 7</vt:lpstr>
      <vt:lpstr> </vt:lpstr>
      <vt:lpstr>Slide 9</vt:lpstr>
      <vt:lpstr>Slide 10</vt:lpstr>
      <vt:lpstr>GIẢI TOÁN CÓ LỜI VĂN</vt:lpstr>
      <vt:lpstr>Slide 12</vt:lpstr>
      <vt:lpstr>Slide 13</vt:lpstr>
      <vt:lpstr>Slide 14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Tuyen</cp:lastModifiedBy>
  <cp:revision>273</cp:revision>
  <dcterms:created xsi:type="dcterms:W3CDTF">2009-01-03T14:52:14Z</dcterms:created>
  <dcterms:modified xsi:type="dcterms:W3CDTF">2016-01-19T01:19:45Z</dcterms:modified>
</cp:coreProperties>
</file>